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47"/>
  </p:notesMasterIdLst>
  <p:handoutMasterIdLst>
    <p:handoutMasterId r:id="rId148"/>
  </p:handoutMasterIdLst>
  <p:sldIdLst>
    <p:sldId id="556" r:id="rId2"/>
    <p:sldId id="558" r:id="rId3"/>
    <p:sldId id="550" r:id="rId4"/>
    <p:sldId id="536" r:id="rId5"/>
    <p:sldId id="513" r:id="rId6"/>
    <p:sldId id="345" r:id="rId7"/>
    <p:sldId id="346" r:id="rId8"/>
    <p:sldId id="415" r:id="rId9"/>
    <p:sldId id="515" r:id="rId10"/>
    <p:sldId id="484" r:id="rId11"/>
    <p:sldId id="485" r:id="rId12"/>
    <p:sldId id="486" r:id="rId13"/>
    <p:sldId id="487" r:id="rId14"/>
    <p:sldId id="488" r:id="rId15"/>
    <p:sldId id="489" r:id="rId16"/>
    <p:sldId id="490" r:id="rId17"/>
    <p:sldId id="516" r:id="rId18"/>
    <p:sldId id="491" r:id="rId19"/>
    <p:sldId id="509" r:id="rId20"/>
    <p:sldId id="492" r:id="rId21"/>
    <p:sldId id="493" r:id="rId22"/>
    <p:sldId id="494" r:id="rId23"/>
    <p:sldId id="510" r:id="rId24"/>
    <p:sldId id="505" r:id="rId25"/>
    <p:sldId id="421" r:id="rId26"/>
    <p:sldId id="599" r:id="rId27"/>
    <p:sldId id="600" r:id="rId28"/>
    <p:sldId id="589" r:id="rId29"/>
    <p:sldId id="591" r:id="rId30"/>
    <p:sldId id="590" r:id="rId31"/>
    <p:sldId id="592" r:id="rId32"/>
    <p:sldId id="382" r:id="rId33"/>
    <p:sldId id="383" r:id="rId34"/>
    <p:sldId id="593" r:id="rId35"/>
    <p:sldId id="594" r:id="rId36"/>
    <p:sldId id="595" r:id="rId37"/>
    <p:sldId id="596" r:id="rId38"/>
    <p:sldId id="537" r:id="rId39"/>
    <p:sldId id="538" r:id="rId40"/>
    <p:sldId id="539" r:id="rId41"/>
    <p:sldId id="416" r:id="rId42"/>
    <p:sldId id="389" r:id="rId43"/>
    <p:sldId id="390" r:id="rId44"/>
    <p:sldId id="557" r:id="rId45"/>
    <p:sldId id="392" r:id="rId46"/>
    <p:sldId id="394" r:id="rId47"/>
    <p:sldId id="393" r:id="rId48"/>
    <p:sldId id="395" r:id="rId49"/>
    <p:sldId id="417" r:id="rId50"/>
    <p:sldId id="396" r:id="rId51"/>
    <p:sldId id="397" r:id="rId52"/>
    <p:sldId id="540" r:id="rId53"/>
    <p:sldId id="399" r:id="rId54"/>
    <p:sldId id="400" r:id="rId55"/>
    <p:sldId id="401" r:id="rId56"/>
    <p:sldId id="402" r:id="rId57"/>
    <p:sldId id="601" r:id="rId58"/>
    <p:sldId id="403" r:id="rId59"/>
    <p:sldId id="404" r:id="rId60"/>
    <p:sldId id="405" r:id="rId61"/>
    <p:sldId id="406" r:id="rId62"/>
    <p:sldId id="407" r:id="rId63"/>
    <p:sldId id="541" r:id="rId64"/>
    <p:sldId id="409" r:id="rId65"/>
    <p:sldId id="410" r:id="rId66"/>
    <p:sldId id="517" r:id="rId67"/>
    <p:sldId id="546" r:id="rId68"/>
    <p:sldId id="547" r:id="rId69"/>
    <p:sldId id="548" r:id="rId70"/>
    <p:sldId id="549" r:id="rId71"/>
    <p:sldId id="602" r:id="rId72"/>
    <p:sldId id="542" r:id="rId73"/>
    <p:sldId id="543" r:id="rId74"/>
    <p:sldId id="418" r:id="rId75"/>
    <p:sldId id="420" r:id="rId76"/>
    <p:sldId id="470" r:id="rId77"/>
    <p:sldId id="477" r:id="rId78"/>
    <p:sldId id="480" r:id="rId79"/>
    <p:sldId id="479" r:id="rId80"/>
    <p:sldId id="478" r:id="rId81"/>
    <p:sldId id="518" r:id="rId82"/>
    <p:sldId id="434" r:id="rId83"/>
    <p:sldId id="559" r:id="rId84"/>
    <p:sldId id="435" r:id="rId85"/>
    <p:sldId id="544" r:id="rId86"/>
    <p:sldId id="436" r:id="rId87"/>
    <p:sldId id="572" r:id="rId88"/>
    <p:sldId id="574" r:id="rId89"/>
    <p:sldId id="575" r:id="rId90"/>
    <p:sldId id="576" r:id="rId91"/>
    <p:sldId id="577" r:id="rId92"/>
    <p:sldId id="578" r:id="rId93"/>
    <p:sldId id="579" r:id="rId94"/>
    <p:sldId id="580" r:id="rId95"/>
    <p:sldId id="583" r:id="rId96"/>
    <p:sldId id="584" r:id="rId97"/>
    <p:sldId id="585" r:id="rId98"/>
    <p:sldId id="586" r:id="rId99"/>
    <p:sldId id="629" r:id="rId100"/>
    <p:sldId id="630" r:id="rId101"/>
    <p:sldId id="631" r:id="rId102"/>
    <p:sldId id="632" r:id="rId103"/>
    <p:sldId id="633" r:id="rId104"/>
    <p:sldId id="638" r:id="rId105"/>
    <p:sldId id="639" r:id="rId106"/>
    <p:sldId id="640" r:id="rId107"/>
    <p:sldId id="614" r:id="rId108"/>
    <p:sldId id="616" r:id="rId109"/>
    <p:sldId id="605" r:id="rId110"/>
    <p:sldId id="606" r:id="rId111"/>
    <p:sldId id="642" r:id="rId112"/>
    <p:sldId id="641" r:id="rId113"/>
    <p:sldId id="609" r:id="rId114"/>
    <p:sldId id="617" r:id="rId115"/>
    <p:sldId id="611" r:id="rId116"/>
    <p:sldId id="637" r:id="rId117"/>
    <p:sldId id="627" r:id="rId118"/>
    <p:sldId id="622" r:id="rId119"/>
    <p:sldId id="623" r:id="rId120"/>
    <p:sldId id="624" r:id="rId121"/>
    <p:sldId id="625" r:id="rId122"/>
    <p:sldId id="643" r:id="rId123"/>
    <p:sldId id="628" r:id="rId124"/>
    <p:sldId id="619" r:id="rId125"/>
    <p:sldId id="620" r:id="rId126"/>
    <p:sldId id="603" r:id="rId127"/>
    <p:sldId id="551" r:id="rId128"/>
    <p:sldId id="456" r:id="rId129"/>
    <p:sldId id="552" r:id="rId130"/>
    <p:sldId id="461" r:id="rId131"/>
    <p:sldId id="553" r:id="rId132"/>
    <p:sldId id="462" r:id="rId133"/>
    <p:sldId id="463" r:id="rId134"/>
    <p:sldId id="464" r:id="rId135"/>
    <p:sldId id="554" r:id="rId136"/>
    <p:sldId id="466" r:id="rId137"/>
    <p:sldId id="519" r:id="rId138"/>
    <p:sldId id="467" r:id="rId139"/>
    <p:sldId id="468" r:id="rId140"/>
    <p:sldId id="469" r:id="rId141"/>
    <p:sldId id="481" r:id="rId142"/>
    <p:sldId id="482" r:id="rId143"/>
    <p:sldId id="555" r:id="rId144"/>
    <p:sldId id="483" r:id="rId145"/>
    <p:sldId id="587" r:id="rId146"/>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D7C5B"/>
    <a:srgbClr val="B39980"/>
    <a:srgbClr val="DDF2FF"/>
    <a:srgbClr val="FFEFFF"/>
    <a:srgbClr val="996600"/>
    <a:srgbClr val="FFCCCC"/>
    <a:srgbClr val="FFCCFF"/>
    <a:srgbClr val="CCFFFF"/>
    <a:srgbClr val="E7FF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65" autoAdjust="0"/>
    <p:restoredTop sz="94660" autoAdjust="0"/>
  </p:normalViewPr>
  <p:slideViewPr>
    <p:cSldViewPr snapToGrid="0">
      <p:cViewPr varScale="1">
        <p:scale>
          <a:sx n="116" d="100"/>
          <a:sy n="116" d="100"/>
        </p:scale>
        <p:origin x="1110" y="108"/>
      </p:cViewPr>
      <p:guideLst>
        <p:guide orient="horz" pos="2160"/>
        <p:guide pos="2880"/>
      </p:guideLst>
    </p:cSldViewPr>
  </p:slideViewPr>
  <p:outlineViewPr>
    <p:cViewPr>
      <p:scale>
        <a:sx n="33" d="100"/>
        <a:sy n="33" d="100"/>
      </p:scale>
      <p:origin x="0" y="29856"/>
    </p:cViewPr>
  </p:outlineViewPr>
  <p:notesTextViewPr>
    <p:cViewPr>
      <p:scale>
        <a:sx n="1" d="1"/>
        <a:sy n="1" d="1"/>
      </p:scale>
      <p:origin x="0" y="0"/>
    </p:cViewPr>
  </p:notesTextViewPr>
  <p:sorterViewPr>
    <p:cViewPr>
      <p:scale>
        <a:sx n="100" d="100"/>
        <a:sy n="100" d="100"/>
      </p:scale>
      <p:origin x="0" y="85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391ABB-2AF6-452E-AC9F-FDEBFE50814E}" type="doc">
      <dgm:prSet loTypeId="urn:microsoft.com/office/officeart/2005/8/layout/vList2" loCatId="list" qsTypeId="urn:microsoft.com/office/officeart/2005/8/quickstyle/simple1#1" qsCatId="simple" csTypeId="urn:microsoft.com/office/officeart/2005/8/colors/accent1_2#1" csCatId="accent1" phldr="1"/>
      <dgm:spPr/>
      <dgm:t>
        <a:bodyPr/>
        <a:lstStyle/>
        <a:p>
          <a:endParaRPr kumimoji="1" lang="ja-JP" altLang="en-US"/>
        </a:p>
      </dgm:t>
    </dgm:pt>
    <dgm:pt modelId="{099201F4-343D-49D1-BAC3-71BD9181BAB6}">
      <dgm:prSet phldrT="[テキスト]" custT="1"/>
      <dgm:spPr/>
      <dgm:t>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もの</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7088F4D1-3AB4-4ADC-961B-BC5070D9508E}" type="parTrans" cxnId="{C9B22B3C-02C7-4D95-98B6-25B20B824EFE}">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9E6AAD41-30A3-44F5-812C-712AF339E423}" type="sibTrans" cxnId="{C9B22B3C-02C7-4D95-98B6-25B20B824EFE}">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189CED5C-3282-4B6E-840E-867B7A0C7857}">
      <dgm:prSet phldrT="[テキスト]" custT="1"/>
      <dgm:spPr/>
      <dgm: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ベンチが１つあって人が集まりおしゃべりがはじまれば、居場所になる</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66AA78DD-1C8C-42BF-99EE-BA466712A750}" type="parTrans" cxnId="{FF16379D-87E4-42EE-9848-9644310D5E5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563C6490-2593-4E58-AA45-AACF4496C6F6}" type="sibTrans" cxnId="{FF16379D-87E4-42EE-9848-9644310D5E5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B132E5AE-78EF-4188-A16E-43ADBF7473DE}">
      <dgm:prSet phldrT="[テキスト]" custT="1"/>
      <dgm:spPr/>
      <dgm:t>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おかね</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32AD1B66-ECE4-498D-9093-AA69BA6A8CFC}" type="parTrans" cxnId="{6D4FC714-D3B6-4204-86CA-2C73BCFEEAAF}">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F40B0645-F486-4DE0-B480-DF35D8D2F91A}" type="sibTrans" cxnId="{6D4FC714-D3B6-4204-86CA-2C73BCFEEAAF}">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DFC4907C-E357-4693-8B10-ED48B0F35299}">
      <dgm:prSet phldrT="[テキスト]" custT="1"/>
      <dgm:spPr/>
      <dgm: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居場所はまとまった資金がなくても始めることができる</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89FBF220-E948-4821-B20B-4BC9BC3ED2C2}" type="parTrans" cxnId="{A81FC8BB-039A-417D-8625-99C89A1795F3}">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762E2865-5EFA-4F8E-81EB-D9671994A81C}" type="sibTrans" cxnId="{A81FC8BB-039A-417D-8625-99C89A1795F3}">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D1357D58-4A00-4211-BA47-E215F9F2E6CD}">
      <dgm:prSet phldrT="[テキスト]" custT="1"/>
      <dgm:spPr/>
      <dgm:t>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情報</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F67D4E9B-60DF-4340-8C44-562A8C1EC564}" type="parTrans" cxnId="{2526FA2D-F272-43B1-BDB1-805E28A83E8B}">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250143DD-F607-45BE-946C-9C15F845BFED}" type="sibTrans" cxnId="{2526FA2D-F272-43B1-BDB1-805E28A83E8B}">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B2793848-12DA-4E1C-82DE-BD38BF651BDB}">
      <dgm:prSet phldrT="[テキスト]" custT="1"/>
      <dgm:spPr/>
      <dgm: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参加者を集めるには、特に宣伝はしなくても、口コミで集まってくることが多い</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25C7FA29-5967-4F3E-AC22-6E2AD2029673}" type="parTrans" cxnId="{F2EC4FFF-DB6D-4115-A556-0704CB60B976}">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35783808-5676-465B-AF31-F78E93202687}" type="sibTrans" cxnId="{F2EC4FFF-DB6D-4115-A556-0704CB60B976}">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7905F362-8284-4D01-A4E5-E979D70778BF}">
      <dgm:prSet phldrT="[テキスト]" custT="1"/>
      <dgm:spPr/>
      <dgm: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２人からでも、３人からでも始められる</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BB6FE850-E6FE-4179-AE21-AF48762E5C58}" type="sibTrans" cxnId="{0AA013A6-B736-4A84-BC48-46BF295DCC52}">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134A6089-BEEB-4D65-96D3-C9B00A100FE7}" type="parTrans" cxnId="{0AA013A6-B736-4A84-BC48-46BF295DCC52}">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85B968A5-B5DB-45F4-BD11-7C6B0BAE1F89}">
      <dgm:prSet phldrT="[テキスト]" custT="1"/>
      <dgm:spPr/>
      <dgm:t>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ひと</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2BEC227F-6F64-4AB3-9A76-59FF6919BE6D}" type="sibTrans" cxnId="{D758A175-E871-4B17-B0BD-86B33F56FDE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B35EE061-F5F9-4A2D-95AF-D5DA09D4473A}" type="parTrans" cxnId="{D758A175-E871-4B17-B0BD-86B33F56FDE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7567EEA3-D23B-44C7-B5CD-AA3B2E507C7F}" type="pres">
      <dgm:prSet presAssocID="{C5391ABB-2AF6-452E-AC9F-FDEBFE50814E}" presName="linear" presStyleCnt="0">
        <dgm:presLayoutVars>
          <dgm:animLvl val="lvl"/>
          <dgm:resizeHandles val="exact"/>
        </dgm:presLayoutVars>
      </dgm:prSet>
      <dgm:spPr/>
      <dgm:t>
        <a:bodyPr/>
        <a:lstStyle/>
        <a:p>
          <a:endParaRPr kumimoji="1" lang="ja-JP" altLang="en-US"/>
        </a:p>
      </dgm:t>
    </dgm:pt>
    <dgm:pt modelId="{76E6B70C-8827-479E-91F5-C40EAF5028F8}" type="pres">
      <dgm:prSet presAssocID="{85B968A5-B5DB-45F4-BD11-7C6B0BAE1F89}" presName="parentText" presStyleLbl="node1" presStyleIdx="0" presStyleCnt="4" custScaleX="18286" custScaleY="49688" custLinFactNeighborX="-41325" custLinFactNeighborY="-5445">
        <dgm:presLayoutVars>
          <dgm:chMax val="0"/>
          <dgm:bulletEnabled val="1"/>
        </dgm:presLayoutVars>
      </dgm:prSet>
      <dgm:spPr/>
      <dgm:t>
        <a:bodyPr/>
        <a:lstStyle/>
        <a:p>
          <a:endParaRPr kumimoji="1" lang="ja-JP" altLang="en-US"/>
        </a:p>
      </dgm:t>
    </dgm:pt>
    <dgm:pt modelId="{C9892032-2609-441A-BE64-1E8C51BA6D99}" type="pres">
      <dgm:prSet presAssocID="{85B968A5-B5DB-45F4-BD11-7C6B0BAE1F89}" presName="childText" presStyleLbl="revTx" presStyleIdx="0" presStyleCnt="4" custScaleY="76278" custLinFactNeighborY="3528">
        <dgm:presLayoutVars>
          <dgm:bulletEnabled val="1"/>
        </dgm:presLayoutVars>
      </dgm:prSet>
      <dgm:spPr/>
      <dgm:t>
        <a:bodyPr/>
        <a:lstStyle/>
        <a:p>
          <a:endParaRPr kumimoji="1" lang="ja-JP" altLang="en-US"/>
        </a:p>
      </dgm:t>
    </dgm:pt>
    <dgm:pt modelId="{91923BF7-E847-4F4A-AE13-BD35F8179648}" type="pres">
      <dgm:prSet presAssocID="{099201F4-343D-49D1-BAC3-71BD9181BAB6}" presName="parentText" presStyleLbl="node1" presStyleIdx="1" presStyleCnt="4" custScaleX="18286" custScaleY="49688" custLinFactNeighborX="-40857" custLinFactNeighborY="-11134">
        <dgm:presLayoutVars>
          <dgm:chMax val="0"/>
          <dgm:bulletEnabled val="1"/>
        </dgm:presLayoutVars>
      </dgm:prSet>
      <dgm:spPr/>
      <dgm:t>
        <a:bodyPr/>
        <a:lstStyle/>
        <a:p>
          <a:endParaRPr kumimoji="1" lang="ja-JP" altLang="en-US"/>
        </a:p>
      </dgm:t>
    </dgm:pt>
    <dgm:pt modelId="{AFD831A2-C789-4E9A-9339-71FBA4B59C94}" type="pres">
      <dgm:prSet presAssocID="{099201F4-343D-49D1-BAC3-71BD9181BAB6}" presName="childText" presStyleLbl="revTx" presStyleIdx="1" presStyleCnt="4">
        <dgm:presLayoutVars>
          <dgm:bulletEnabled val="1"/>
        </dgm:presLayoutVars>
      </dgm:prSet>
      <dgm:spPr/>
      <dgm:t>
        <a:bodyPr/>
        <a:lstStyle/>
        <a:p>
          <a:endParaRPr kumimoji="1" lang="ja-JP" altLang="en-US"/>
        </a:p>
      </dgm:t>
    </dgm:pt>
    <dgm:pt modelId="{30330C01-EB1C-4FEE-8821-86417BC4C1FE}" type="pres">
      <dgm:prSet presAssocID="{B132E5AE-78EF-4188-A16E-43ADBF7473DE}" presName="parentText" presStyleLbl="node1" presStyleIdx="2" presStyleCnt="4" custScaleX="18286" custScaleY="49688" custLinFactNeighborX="-40857" custLinFactNeighborY="-38411">
        <dgm:presLayoutVars>
          <dgm:chMax val="0"/>
          <dgm:bulletEnabled val="1"/>
        </dgm:presLayoutVars>
      </dgm:prSet>
      <dgm:spPr/>
      <dgm:t>
        <a:bodyPr/>
        <a:lstStyle/>
        <a:p>
          <a:endParaRPr kumimoji="1" lang="ja-JP" altLang="en-US"/>
        </a:p>
      </dgm:t>
    </dgm:pt>
    <dgm:pt modelId="{03643A71-191C-4240-9ACC-DC4FEF24223E}" type="pres">
      <dgm:prSet presAssocID="{B132E5AE-78EF-4188-A16E-43ADBF7473DE}" presName="childText" presStyleLbl="revTx" presStyleIdx="2" presStyleCnt="4" custLinFactNeighborY="-25470">
        <dgm:presLayoutVars>
          <dgm:bulletEnabled val="1"/>
        </dgm:presLayoutVars>
      </dgm:prSet>
      <dgm:spPr/>
      <dgm:t>
        <a:bodyPr/>
        <a:lstStyle/>
        <a:p>
          <a:endParaRPr kumimoji="1" lang="ja-JP" altLang="en-US"/>
        </a:p>
      </dgm:t>
    </dgm:pt>
    <dgm:pt modelId="{BC9CCF04-F1CA-4570-8876-99F483D8332D}" type="pres">
      <dgm:prSet presAssocID="{D1357D58-4A00-4211-BA47-E215F9F2E6CD}" presName="parentText" presStyleLbl="node1" presStyleIdx="3" presStyleCnt="4" custScaleX="18286" custScaleY="49688" custLinFactNeighborX="-40857" custLinFactNeighborY="-60218">
        <dgm:presLayoutVars>
          <dgm:chMax val="0"/>
          <dgm:bulletEnabled val="1"/>
        </dgm:presLayoutVars>
      </dgm:prSet>
      <dgm:spPr/>
      <dgm:t>
        <a:bodyPr/>
        <a:lstStyle/>
        <a:p>
          <a:endParaRPr kumimoji="1" lang="ja-JP" altLang="en-US"/>
        </a:p>
      </dgm:t>
    </dgm:pt>
    <dgm:pt modelId="{F205DA98-58B9-44B4-83A8-6F8CD5A6197F}" type="pres">
      <dgm:prSet presAssocID="{D1357D58-4A00-4211-BA47-E215F9F2E6CD}" presName="childText" presStyleLbl="revTx" presStyleIdx="3" presStyleCnt="4" custLinFactNeighborY="-49845">
        <dgm:presLayoutVars>
          <dgm:bulletEnabled val="1"/>
        </dgm:presLayoutVars>
      </dgm:prSet>
      <dgm:spPr/>
      <dgm:t>
        <a:bodyPr/>
        <a:lstStyle/>
        <a:p>
          <a:endParaRPr kumimoji="1" lang="ja-JP" altLang="en-US"/>
        </a:p>
      </dgm:t>
    </dgm:pt>
  </dgm:ptLst>
  <dgm:cxnLst>
    <dgm:cxn modelId="{0AA013A6-B736-4A84-BC48-46BF295DCC52}" srcId="{85B968A5-B5DB-45F4-BD11-7C6B0BAE1F89}" destId="{7905F362-8284-4D01-A4E5-E979D70778BF}" srcOrd="0" destOrd="0" parTransId="{134A6089-BEEB-4D65-96D3-C9B00A100FE7}" sibTransId="{BB6FE850-E6FE-4179-AE21-AF48762E5C58}"/>
    <dgm:cxn modelId="{14920007-BE37-477F-B987-21F0B99A3B3D}" type="presOf" srcId="{DFC4907C-E357-4693-8B10-ED48B0F35299}" destId="{03643A71-191C-4240-9ACC-DC4FEF24223E}" srcOrd="0" destOrd="0" presId="urn:microsoft.com/office/officeart/2005/8/layout/vList2"/>
    <dgm:cxn modelId="{2188F1F6-FA74-489F-8613-2EA0B5F2D05F}" type="presOf" srcId="{85B968A5-B5DB-45F4-BD11-7C6B0BAE1F89}" destId="{76E6B70C-8827-479E-91F5-C40EAF5028F8}" srcOrd="0" destOrd="0" presId="urn:microsoft.com/office/officeart/2005/8/layout/vList2"/>
    <dgm:cxn modelId="{2526FA2D-F272-43B1-BDB1-805E28A83E8B}" srcId="{C5391ABB-2AF6-452E-AC9F-FDEBFE50814E}" destId="{D1357D58-4A00-4211-BA47-E215F9F2E6CD}" srcOrd="3" destOrd="0" parTransId="{F67D4E9B-60DF-4340-8C44-562A8C1EC564}" sibTransId="{250143DD-F607-45BE-946C-9C15F845BFED}"/>
    <dgm:cxn modelId="{F2EC4FFF-DB6D-4115-A556-0704CB60B976}" srcId="{D1357D58-4A00-4211-BA47-E215F9F2E6CD}" destId="{B2793848-12DA-4E1C-82DE-BD38BF651BDB}" srcOrd="0" destOrd="0" parTransId="{25C7FA29-5967-4F3E-AC22-6E2AD2029673}" sibTransId="{35783808-5676-465B-AF31-F78E93202687}"/>
    <dgm:cxn modelId="{9C9D7DC0-F9A2-47F4-BEF2-E62CE5D78B0E}" type="presOf" srcId="{B2793848-12DA-4E1C-82DE-BD38BF651BDB}" destId="{F205DA98-58B9-44B4-83A8-6F8CD5A6197F}" srcOrd="0" destOrd="0" presId="urn:microsoft.com/office/officeart/2005/8/layout/vList2"/>
    <dgm:cxn modelId="{73ADB1CF-3E16-45FA-B774-43519DADB79A}" type="presOf" srcId="{D1357D58-4A00-4211-BA47-E215F9F2E6CD}" destId="{BC9CCF04-F1CA-4570-8876-99F483D8332D}" srcOrd="0" destOrd="0" presId="urn:microsoft.com/office/officeart/2005/8/layout/vList2"/>
    <dgm:cxn modelId="{6D4FC714-D3B6-4204-86CA-2C73BCFEEAAF}" srcId="{C5391ABB-2AF6-452E-AC9F-FDEBFE50814E}" destId="{B132E5AE-78EF-4188-A16E-43ADBF7473DE}" srcOrd="2" destOrd="0" parTransId="{32AD1B66-ECE4-498D-9093-AA69BA6A8CFC}" sibTransId="{F40B0645-F486-4DE0-B480-DF35D8D2F91A}"/>
    <dgm:cxn modelId="{D758A175-E871-4B17-B0BD-86B33F56FDED}" srcId="{C5391ABB-2AF6-452E-AC9F-FDEBFE50814E}" destId="{85B968A5-B5DB-45F4-BD11-7C6B0BAE1F89}" srcOrd="0" destOrd="0" parTransId="{B35EE061-F5F9-4A2D-95AF-D5DA09D4473A}" sibTransId="{2BEC227F-6F64-4AB3-9A76-59FF6919BE6D}"/>
    <dgm:cxn modelId="{A1E8702F-86C9-4FE0-B91E-07D5D3929F72}" type="presOf" srcId="{C5391ABB-2AF6-452E-AC9F-FDEBFE50814E}" destId="{7567EEA3-D23B-44C7-B5CD-AA3B2E507C7F}" srcOrd="0" destOrd="0" presId="urn:microsoft.com/office/officeart/2005/8/layout/vList2"/>
    <dgm:cxn modelId="{B628D4EF-7168-4320-BB73-C59B43BE4AF0}" type="presOf" srcId="{7905F362-8284-4D01-A4E5-E979D70778BF}" destId="{C9892032-2609-441A-BE64-1E8C51BA6D99}" srcOrd="0" destOrd="0" presId="urn:microsoft.com/office/officeart/2005/8/layout/vList2"/>
    <dgm:cxn modelId="{C9B22B3C-02C7-4D95-98B6-25B20B824EFE}" srcId="{C5391ABB-2AF6-452E-AC9F-FDEBFE50814E}" destId="{099201F4-343D-49D1-BAC3-71BD9181BAB6}" srcOrd="1" destOrd="0" parTransId="{7088F4D1-3AB4-4ADC-961B-BC5070D9508E}" sibTransId="{9E6AAD41-30A3-44F5-812C-712AF339E423}"/>
    <dgm:cxn modelId="{AAEC400D-1455-4780-B252-467BE61D4DEA}" type="presOf" srcId="{189CED5C-3282-4B6E-840E-867B7A0C7857}" destId="{AFD831A2-C789-4E9A-9339-71FBA4B59C94}" srcOrd="0" destOrd="0" presId="urn:microsoft.com/office/officeart/2005/8/layout/vList2"/>
    <dgm:cxn modelId="{A81FC8BB-039A-417D-8625-99C89A1795F3}" srcId="{B132E5AE-78EF-4188-A16E-43ADBF7473DE}" destId="{DFC4907C-E357-4693-8B10-ED48B0F35299}" srcOrd="0" destOrd="0" parTransId="{89FBF220-E948-4821-B20B-4BC9BC3ED2C2}" sibTransId="{762E2865-5EFA-4F8E-81EB-D9671994A81C}"/>
    <dgm:cxn modelId="{FF16379D-87E4-42EE-9848-9644310D5E5D}" srcId="{099201F4-343D-49D1-BAC3-71BD9181BAB6}" destId="{189CED5C-3282-4B6E-840E-867B7A0C7857}" srcOrd="0" destOrd="0" parTransId="{66AA78DD-1C8C-42BF-99EE-BA466712A750}" sibTransId="{563C6490-2593-4E58-AA45-AACF4496C6F6}"/>
    <dgm:cxn modelId="{13865449-7278-4302-9656-4BC0567002A4}" type="presOf" srcId="{B132E5AE-78EF-4188-A16E-43ADBF7473DE}" destId="{30330C01-EB1C-4FEE-8821-86417BC4C1FE}" srcOrd="0" destOrd="0" presId="urn:microsoft.com/office/officeart/2005/8/layout/vList2"/>
    <dgm:cxn modelId="{37FF17E8-4D1F-4E1D-AD8F-3154C214DCBF}" type="presOf" srcId="{099201F4-343D-49D1-BAC3-71BD9181BAB6}" destId="{91923BF7-E847-4F4A-AE13-BD35F8179648}" srcOrd="0" destOrd="0" presId="urn:microsoft.com/office/officeart/2005/8/layout/vList2"/>
    <dgm:cxn modelId="{F686F54B-A679-4907-B006-A5872DBDA174}" type="presParOf" srcId="{7567EEA3-D23B-44C7-B5CD-AA3B2E507C7F}" destId="{76E6B70C-8827-479E-91F5-C40EAF5028F8}" srcOrd="0" destOrd="0" presId="urn:microsoft.com/office/officeart/2005/8/layout/vList2"/>
    <dgm:cxn modelId="{CFA3DA94-C49D-441B-A1EE-73D73C16D737}" type="presParOf" srcId="{7567EEA3-D23B-44C7-B5CD-AA3B2E507C7F}" destId="{C9892032-2609-441A-BE64-1E8C51BA6D99}" srcOrd="1" destOrd="0" presId="urn:microsoft.com/office/officeart/2005/8/layout/vList2"/>
    <dgm:cxn modelId="{5C750275-F8EB-4CDF-A1EA-8EE31407D0FE}" type="presParOf" srcId="{7567EEA3-D23B-44C7-B5CD-AA3B2E507C7F}" destId="{91923BF7-E847-4F4A-AE13-BD35F8179648}" srcOrd="2" destOrd="0" presId="urn:microsoft.com/office/officeart/2005/8/layout/vList2"/>
    <dgm:cxn modelId="{9F8FBEDD-29B5-4F47-B06B-D69229992D1A}" type="presParOf" srcId="{7567EEA3-D23B-44C7-B5CD-AA3B2E507C7F}" destId="{AFD831A2-C789-4E9A-9339-71FBA4B59C94}" srcOrd="3" destOrd="0" presId="urn:microsoft.com/office/officeart/2005/8/layout/vList2"/>
    <dgm:cxn modelId="{A1682780-959B-428E-BFFE-F34EE27E4D2B}" type="presParOf" srcId="{7567EEA3-D23B-44C7-B5CD-AA3B2E507C7F}" destId="{30330C01-EB1C-4FEE-8821-86417BC4C1FE}" srcOrd="4" destOrd="0" presId="urn:microsoft.com/office/officeart/2005/8/layout/vList2"/>
    <dgm:cxn modelId="{AB2E1C8F-1A8F-450C-A01F-608CE9BF45EF}" type="presParOf" srcId="{7567EEA3-D23B-44C7-B5CD-AA3B2E507C7F}" destId="{03643A71-191C-4240-9ACC-DC4FEF24223E}" srcOrd="5" destOrd="0" presId="urn:microsoft.com/office/officeart/2005/8/layout/vList2"/>
    <dgm:cxn modelId="{0F0E307E-A668-4687-8FDC-844533023E41}" type="presParOf" srcId="{7567EEA3-D23B-44C7-B5CD-AA3B2E507C7F}" destId="{BC9CCF04-F1CA-4570-8876-99F483D8332D}" srcOrd="6" destOrd="0" presId="urn:microsoft.com/office/officeart/2005/8/layout/vList2"/>
    <dgm:cxn modelId="{73634477-ED6E-4119-99AD-E05E4EED1D7A}" type="presParOf" srcId="{7567EEA3-D23B-44C7-B5CD-AA3B2E507C7F}" destId="{F205DA98-58B9-44B4-83A8-6F8CD5A6197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391ABB-2AF6-452E-AC9F-FDEBFE50814E}" type="doc">
      <dgm:prSet loTypeId="urn:microsoft.com/office/officeart/2005/8/layout/vList2" loCatId="list" qsTypeId="urn:microsoft.com/office/officeart/2005/8/quickstyle/simple1#2" qsCatId="simple" csTypeId="urn:microsoft.com/office/officeart/2005/8/colors/accent1_2#2" csCatId="accent1" phldr="1"/>
      <dgm:spPr/>
      <dgm:t>
        <a:bodyPr/>
        <a:lstStyle/>
        <a:p>
          <a:endParaRPr kumimoji="1" lang="ja-JP" altLang="en-US"/>
        </a:p>
      </dgm:t>
    </dgm:pt>
    <dgm:pt modelId="{85B968A5-B5DB-45F4-BD11-7C6B0BAE1F89}">
      <dgm:prSet phldrT="[テキスト]" custT="1"/>
      <dgm:spPr/>
      <dgm: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なるべく仕切らないこと！</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B35EE061-F5F9-4A2D-95AF-D5DA09D4473A}" type="parTrans" cxnId="{D758A175-E871-4B17-B0BD-86B33F56FDE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2BEC227F-6F64-4AB3-9A76-59FF6919BE6D}" type="sibTrans" cxnId="{D758A175-E871-4B17-B0BD-86B33F56FDE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7905F362-8284-4D01-A4E5-E979D70778BF}">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みんなが主役。みんながつくる</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134A6089-BEEB-4D65-96D3-C9B00A100FE7}" type="parTrans" cxnId="{0AA013A6-B736-4A84-BC48-46BF295DCC52}">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BB6FE850-E6FE-4179-AE21-AF48762E5C58}" type="sibTrans" cxnId="{0AA013A6-B736-4A84-BC48-46BF295DCC52}">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099201F4-343D-49D1-BAC3-71BD9181BAB6}">
      <dgm:prSet phldrT="[テキスト]" custT="1"/>
      <dgm:spPr/>
      <dgm: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みんなでやることの一例</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7088F4D1-3AB4-4ADC-961B-BC5070D9508E}" type="parTrans" cxnId="{C9B22B3C-02C7-4D95-98B6-25B20B824EFE}">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9E6AAD41-30A3-44F5-812C-712AF339E423}" type="sibTrans" cxnId="{C9B22B3C-02C7-4D95-98B6-25B20B824EFE}">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189CED5C-3282-4B6E-840E-867B7A0C7857}">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ものづくり</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66AA78DD-1C8C-42BF-99EE-BA466712A750}" type="parTrans" cxnId="{FF16379D-87E4-42EE-9848-9644310D5E5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563C6490-2593-4E58-AA45-AACF4496C6F6}" type="sibTrans" cxnId="{FF16379D-87E4-42EE-9848-9644310D5E5D}">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89B954CD-FD6F-4EF7-9A55-034D8E6FBBC2}">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テレビはつけない</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7BF82FDB-8E37-4AAC-9855-CDC58FE17EF2}" type="parTrans" cxnId="{217C2AFD-8A92-4E4A-846B-ACE9729D9E2F}">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1B2A705F-C52F-4DE3-9335-07D5D983DF51}" type="sibTrans" cxnId="{217C2AFD-8A92-4E4A-846B-ACE9729D9E2F}">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DCBAA5AE-0CFE-4A07-A0DD-7EF6A25DE245}">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プログラムありき、にはしない</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D1965A34-6ED7-4289-8397-1CB54402EBE2}" type="parTrans" cxnId="{ECEC2BE6-7D73-4834-AC2A-10ADDA15199B}">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405D7533-6A29-4B1D-8CA1-66DFDFB8765A}" type="sibTrans" cxnId="{ECEC2BE6-7D73-4834-AC2A-10ADDA15199B}">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D93F4116-1E37-4F26-A7F3-408BD250F402}">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生き物や植物を育てる</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A702C97C-D06F-4A53-9631-8ACC8DC40EA5}" type="parTrans" cxnId="{11C3A1B2-50C2-4792-865C-6AAB8E240C0E}">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11DF7F36-37F3-42AE-9C7E-272CC5E93920}" type="sibTrans" cxnId="{11C3A1B2-50C2-4792-865C-6AAB8E240C0E}">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267984E8-B7A4-46CA-82C8-B9EC1161D099}">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おいしい食事</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37326781-A188-45F5-A5B2-799C4DCC12B9}" type="parTrans" cxnId="{7106E890-1CFB-4882-BB94-FF06C4E52CCF}">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4BEEB5CE-CD71-4465-BBF9-6B2EF5A88C6A}" type="sibTrans" cxnId="{7106E890-1CFB-4882-BB94-FF06C4E52CCF}">
      <dgm:prSet/>
      <dgm:spPr/>
      <dgm:t>
        <a:bodyPr/>
        <a:lstStyle/>
        <a:p>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dgm:t>
    </dgm:pt>
    <dgm:pt modelId="{2B6F8B34-470A-4D9E-8312-9FB61B60FD4D}">
      <dgm:prSet phldrT="[テキスト]" custT="1"/>
      <dgm:spPr/>
      <dgm:t>
        <a:bodyPr/>
        <a:lstStyle/>
        <a:p>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誰が来ても、「あの人、誰？」という目で見ない</a:t>
          </a: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DC94987C-E4EC-489D-9952-9642E21D5473}" type="parTrans" cxnId="{04E456C8-DFE4-4E0E-985C-9C8A54462A47}">
      <dgm:prSet/>
      <dgm:spPr/>
      <dgm:t>
        <a:bodyPr/>
        <a:lstStyle/>
        <a:p>
          <a:endParaRPr kumimoji="1" lang="ja-JP" altLang="en-US"/>
        </a:p>
      </dgm:t>
    </dgm:pt>
    <dgm:pt modelId="{D74C028C-8257-4582-837B-4157E48BBA95}" type="sibTrans" cxnId="{04E456C8-DFE4-4E0E-985C-9C8A54462A47}">
      <dgm:prSet/>
      <dgm:spPr/>
      <dgm:t>
        <a:bodyPr/>
        <a:lstStyle/>
        <a:p>
          <a:endParaRPr kumimoji="1" lang="ja-JP" altLang="en-US"/>
        </a:p>
      </dgm:t>
    </dgm:pt>
    <dgm:pt modelId="{7567EEA3-D23B-44C7-B5CD-AA3B2E507C7F}" type="pres">
      <dgm:prSet presAssocID="{C5391ABB-2AF6-452E-AC9F-FDEBFE50814E}" presName="linear" presStyleCnt="0">
        <dgm:presLayoutVars>
          <dgm:animLvl val="lvl"/>
          <dgm:resizeHandles val="exact"/>
        </dgm:presLayoutVars>
      </dgm:prSet>
      <dgm:spPr/>
      <dgm:t>
        <a:bodyPr/>
        <a:lstStyle/>
        <a:p>
          <a:endParaRPr kumimoji="1" lang="ja-JP" altLang="en-US"/>
        </a:p>
      </dgm:t>
    </dgm:pt>
    <dgm:pt modelId="{76E6B70C-8827-479E-91F5-C40EAF5028F8}" type="pres">
      <dgm:prSet presAssocID="{85B968A5-B5DB-45F4-BD11-7C6B0BAE1F89}" presName="parentText" presStyleLbl="node1" presStyleIdx="0" presStyleCnt="2" custScaleX="42708" custScaleY="48691" custLinFactNeighborX="-28607" custLinFactNeighborY="-46663">
        <dgm:presLayoutVars>
          <dgm:chMax val="0"/>
          <dgm:bulletEnabled val="1"/>
        </dgm:presLayoutVars>
      </dgm:prSet>
      <dgm:spPr/>
      <dgm:t>
        <a:bodyPr/>
        <a:lstStyle/>
        <a:p>
          <a:endParaRPr kumimoji="1" lang="ja-JP" altLang="en-US"/>
        </a:p>
      </dgm:t>
    </dgm:pt>
    <dgm:pt modelId="{C9892032-2609-441A-BE64-1E8C51BA6D99}" type="pres">
      <dgm:prSet presAssocID="{85B968A5-B5DB-45F4-BD11-7C6B0BAE1F89}" presName="childText" presStyleLbl="revTx" presStyleIdx="0" presStyleCnt="2" custLinFactNeighborX="3" custLinFactNeighborY="-3267">
        <dgm:presLayoutVars>
          <dgm:bulletEnabled val="1"/>
        </dgm:presLayoutVars>
      </dgm:prSet>
      <dgm:spPr/>
      <dgm:t>
        <a:bodyPr/>
        <a:lstStyle/>
        <a:p>
          <a:endParaRPr kumimoji="1" lang="ja-JP" altLang="en-US"/>
        </a:p>
      </dgm:t>
    </dgm:pt>
    <dgm:pt modelId="{91923BF7-E847-4F4A-AE13-BD35F8179648}" type="pres">
      <dgm:prSet presAssocID="{099201F4-343D-49D1-BAC3-71BD9181BAB6}" presName="parentText" presStyleLbl="node1" presStyleIdx="1" presStyleCnt="2" custScaleX="42708" custScaleY="48691" custLinFactNeighborX="-29018" custLinFactNeighborY="2066">
        <dgm:presLayoutVars>
          <dgm:chMax val="0"/>
          <dgm:bulletEnabled val="1"/>
        </dgm:presLayoutVars>
      </dgm:prSet>
      <dgm:spPr/>
      <dgm:t>
        <a:bodyPr/>
        <a:lstStyle/>
        <a:p>
          <a:endParaRPr kumimoji="1" lang="ja-JP" altLang="en-US"/>
        </a:p>
      </dgm:t>
    </dgm:pt>
    <dgm:pt modelId="{AFD831A2-C789-4E9A-9339-71FBA4B59C94}" type="pres">
      <dgm:prSet presAssocID="{099201F4-343D-49D1-BAC3-71BD9181BAB6}" presName="childText" presStyleLbl="revTx" presStyleIdx="1" presStyleCnt="2" custLinFactNeighborX="3" custLinFactNeighborY="22588">
        <dgm:presLayoutVars>
          <dgm:bulletEnabled val="1"/>
        </dgm:presLayoutVars>
      </dgm:prSet>
      <dgm:spPr/>
      <dgm:t>
        <a:bodyPr/>
        <a:lstStyle/>
        <a:p>
          <a:endParaRPr kumimoji="1" lang="ja-JP" altLang="en-US"/>
        </a:p>
      </dgm:t>
    </dgm:pt>
  </dgm:ptLst>
  <dgm:cxnLst>
    <dgm:cxn modelId="{0AA013A6-B736-4A84-BC48-46BF295DCC52}" srcId="{85B968A5-B5DB-45F4-BD11-7C6B0BAE1F89}" destId="{7905F362-8284-4D01-A4E5-E979D70778BF}" srcOrd="0" destOrd="0" parTransId="{134A6089-BEEB-4D65-96D3-C9B00A100FE7}" sibTransId="{BB6FE850-E6FE-4179-AE21-AF48762E5C58}"/>
    <dgm:cxn modelId="{7106E890-1CFB-4882-BB94-FF06C4E52CCF}" srcId="{099201F4-343D-49D1-BAC3-71BD9181BAB6}" destId="{267984E8-B7A4-46CA-82C8-B9EC1161D099}" srcOrd="2" destOrd="0" parTransId="{37326781-A188-45F5-A5B2-799C4DCC12B9}" sibTransId="{4BEEB5CE-CD71-4465-BBF9-6B2EF5A88C6A}"/>
    <dgm:cxn modelId="{04E456C8-DFE4-4E0E-985C-9C8A54462A47}" srcId="{85B968A5-B5DB-45F4-BD11-7C6B0BAE1F89}" destId="{2B6F8B34-470A-4D9E-8312-9FB61B60FD4D}" srcOrd="3" destOrd="0" parTransId="{DC94987C-E4EC-489D-9952-9642E21D5473}" sibTransId="{D74C028C-8257-4582-837B-4157E48BBA95}"/>
    <dgm:cxn modelId="{CD92EF7D-A23F-4925-9DFF-8EA6E0CD93CA}" type="presOf" srcId="{099201F4-343D-49D1-BAC3-71BD9181BAB6}" destId="{91923BF7-E847-4F4A-AE13-BD35F8179648}" srcOrd="0" destOrd="0" presId="urn:microsoft.com/office/officeart/2005/8/layout/vList2"/>
    <dgm:cxn modelId="{041F3CD4-7028-42F3-9FFD-E4F3325B4506}" type="presOf" srcId="{D93F4116-1E37-4F26-A7F3-408BD250F402}" destId="{AFD831A2-C789-4E9A-9339-71FBA4B59C94}" srcOrd="0" destOrd="1" presId="urn:microsoft.com/office/officeart/2005/8/layout/vList2"/>
    <dgm:cxn modelId="{217C2AFD-8A92-4E4A-846B-ACE9729D9E2F}" srcId="{85B968A5-B5DB-45F4-BD11-7C6B0BAE1F89}" destId="{89B954CD-FD6F-4EF7-9A55-034D8E6FBBC2}" srcOrd="1" destOrd="0" parTransId="{7BF82FDB-8E37-4AAC-9855-CDC58FE17EF2}" sibTransId="{1B2A705F-C52F-4DE3-9335-07D5D983DF51}"/>
    <dgm:cxn modelId="{ECEC2BE6-7D73-4834-AC2A-10ADDA15199B}" srcId="{85B968A5-B5DB-45F4-BD11-7C6B0BAE1F89}" destId="{DCBAA5AE-0CFE-4A07-A0DD-7EF6A25DE245}" srcOrd="2" destOrd="0" parTransId="{D1965A34-6ED7-4289-8397-1CB54402EBE2}" sibTransId="{405D7533-6A29-4B1D-8CA1-66DFDFB8765A}"/>
    <dgm:cxn modelId="{BA9AAA9B-CEBA-4712-A081-D4F4C36F8AD9}" type="presOf" srcId="{C5391ABB-2AF6-452E-AC9F-FDEBFE50814E}" destId="{7567EEA3-D23B-44C7-B5CD-AA3B2E507C7F}" srcOrd="0" destOrd="0" presId="urn:microsoft.com/office/officeart/2005/8/layout/vList2"/>
    <dgm:cxn modelId="{D758A175-E871-4B17-B0BD-86B33F56FDED}" srcId="{C5391ABB-2AF6-452E-AC9F-FDEBFE50814E}" destId="{85B968A5-B5DB-45F4-BD11-7C6B0BAE1F89}" srcOrd="0" destOrd="0" parTransId="{B35EE061-F5F9-4A2D-95AF-D5DA09D4473A}" sibTransId="{2BEC227F-6F64-4AB3-9A76-59FF6919BE6D}"/>
    <dgm:cxn modelId="{F2C7C483-E583-4E0E-915A-46368C1BC484}" type="presOf" srcId="{2B6F8B34-470A-4D9E-8312-9FB61B60FD4D}" destId="{C9892032-2609-441A-BE64-1E8C51BA6D99}" srcOrd="0" destOrd="3" presId="urn:microsoft.com/office/officeart/2005/8/layout/vList2"/>
    <dgm:cxn modelId="{50EE496F-10CA-4383-88C9-07523362A307}" type="presOf" srcId="{85B968A5-B5DB-45F4-BD11-7C6B0BAE1F89}" destId="{76E6B70C-8827-479E-91F5-C40EAF5028F8}" srcOrd="0" destOrd="0" presId="urn:microsoft.com/office/officeart/2005/8/layout/vList2"/>
    <dgm:cxn modelId="{F2C8B712-6662-40F3-9293-51834F50F487}" type="presOf" srcId="{189CED5C-3282-4B6E-840E-867B7A0C7857}" destId="{AFD831A2-C789-4E9A-9339-71FBA4B59C94}" srcOrd="0" destOrd="0" presId="urn:microsoft.com/office/officeart/2005/8/layout/vList2"/>
    <dgm:cxn modelId="{C9B22B3C-02C7-4D95-98B6-25B20B824EFE}" srcId="{C5391ABB-2AF6-452E-AC9F-FDEBFE50814E}" destId="{099201F4-343D-49D1-BAC3-71BD9181BAB6}" srcOrd="1" destOrd="0" parTransId="{7088F4D1-3AB4-4ADC-961B-BC5070D9508E}" sibTransId="{9E6AAD41-30A3-44F5-812C-712AF339E423}"/>
    <dgm:cxn modelId="{11C3A1B2-50C2-4792-865C-6AAB8E240C0E}" srcId="{099201F4-343D-49D1-BAC3-71BD9181BAB6}" destId="{D93F4116-1E37-4F26-A7F3-408BD250F402}" srcOrd="1" destOrd="0" parTransId="{A702C97C-D06F-4A53-9631-8ACC8DC40EA5}" sibTransId="{11DF7F36-37F3-42AE-9C7E-272CC5E93920}"/>
    <dgm:cxn modelId="{FF16379D-87E4-42EE-9848-9644310D5E5D}" srcId="{099201F4-343D-49D1-BAC3-71BD9181BAB6}" destId="{189CED5C-3282-4B6E-840E-867B7A0C7857}" srcOrd="0" destOrd="0" parTransId="{66AA78DD-1C8C-42BF-99EE-BA466712A750}" sibTransId="{563C6490-2593-4E58-AA45-AACF4496C6F6}"/>
    <dgm:cxn modelId="{A202691A-F4EA-45E8-8510-C144B15984D1}" type="presOf" srcId="{89B954CD-FD6F-4EF7-9A55-034D8E6FBBC2}" destId="{C9892032-2609-441A-BE64-1E8C51BA6D99}" srcOrd="0" destOrd="1" presId="urn:microsoft.com/office/officeart/2005/8/layout/vList2"/>
    <dgm:cxn modelId="{E23F9831-25FD-4CF0-BF02-7A6632B1EEBE}" type="presOf" srcId="{DCBAA5AE-0CFE-4A07-A0DD-7EF6A25DE245}" destId="{C9892032-2609-441A-BE64-1E8C51BA6D99}" srcOrd="0" destOrd="2" presId="urn:microsoft.com/office/officeart/2005/8/layout/vList2"/>
    <dgm:cxn modelId="{7C03DA52-09A7-45DE-868F-364208C9ABAA}" type="presOf" srcId="{267984E8-B7A4-46CA-82C8-B9EC1161D099}" destId="{AFD831A2-C789-4E9A-9339-71FBA4B59C94}" srcOrd="0" destOrd="2" presId="urn:microsoft.com/office/officeart/2005/8/layout/vList2"/>
    <dgm:cxn modelId="{67B12511-8CAA-4B02-B148-72C06DE73B0F}" type="presOf" srcId="{7905F362-8284-4D01-A4E5-E979D70778BF}" destId="{C9892032-2609-441A-BE64-1E8C51BA6D99}" srcOrd="0" destOrd="0" presId="urn:microsoft.com/office/officeart/2005/8/layout/vList2"/>
    <dgm:cxn modelId="{DD64603C-DCA9-40B4-8E77-51103BDDD90E}" type="presParOf" srcId="{7567EEA3-D23B-44C7-B5CD-AA3B2E507C7F}" destId="{76E6B70C-8827-479E-91F5-C40EAF5028F8}" srcOrd="0" destOrd="0" presId="urn:microsoft.com/office/officeart/2005/8/layout/vList2"/>
    <dgm:cxn modelId="{D8600DF4-8900-40A2-BF56-36EE0E9F615F}" type="presParOf" srcId="{7567EEA3-D23B-44C7-B5CD-AA3B2E507C7F}" destId="{C9892032-2609-441A-BE64-1E8C51BA6D99}" srcOrd="1" destOrd="0" presId="urn:microsoft.com/office/officeart/2005/8/layout/vList2"/>
    <dgm:cxn modelId="{3864CEFA-7977-423E-A4F9-6D4E51E32B86}" type="presParOf" srcId="{7567EEA3-D23B-44C7-B5CD-AA3B2E507C7F}" destId="{91923BF7-E847-4F4A-AE13-BD35F8179648}" srcOrd="2" destOrd="0" presId="urn:microsoft.com/office/officeart/2005/8/layout/vList2"/>
    <dgm:cxn modelId="{CA64214C-917B-4B6C-9E51-980DB9B45BEE}" type="presParOf" srcId="{7567EEA3-D23B-44C7-B5CD-AA3B2E507C7F}" destId="{AFD831A2-C789-4E9A-9339-71FBA4B59C9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90B336-20EC-49D2-899C-50E9343A48DA}" type="doc">
      <dgm:prSet loTypeId="urn:microsoft.com/office/officeart/2005/8/layout/list1" loCatId="list" qsTypeId="urn:microsoft.com/office/officeart/2005/8/quickstyle/simple1#3" qsCatId="simple" csTypeId="urn:microsoft.com/office/officeart/2005/8/colors/accent1_2#3" csCatId="accent1" phldr="1"/>
      <dgm:spPr/>
      <dgm:t>
        <a:bodyPr/>
        <a:lstStyle/>
        <a:p>
          <a:endParaRPr kumimoji="1" lang="ja-JP" altLang="en-US"/>
        </a:p>
      </dgm:t>
    </dgm:pt>
    <dgm:pt modelId="{E974C3B2-B2F3-40E8-8D40-FF75CD0EB536}">
      <dgm:prSet phldrT="[テキスト]"/>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助け合いの地域通貨</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65C1B54C-51C2-4AED-BA2D-FF7CC4F1DE63}" type="parTrans" cxnId="{B1F9E043-F002-4978-87AC-636429490AF4}">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27D9C155-1693-42BF-ADB2-E4EF9099DD91}" type="sibTrans" cxnId="{B1F9E043-F002-4978-87AC-636429490AF4}">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EF5C559B-2439-4689-9D41-1E8A67AA84EB}">
      <dgm:prSet phldrT="[テキスト]"/>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地域経済活性型の地域通貨</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E0912AF9-691D-4F4D-94EB-0DFC76763A0A}" type="parTrans" cxnId="{A1435857-0C8A-4464-B258-F7BC55AF6556}">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390999C4-7847-4EF3-A147-9721602D8F28}" type="sibTrans" cxnId="{A1435857-0C8A-4464-B258-F7BC55AF6556}">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968D9A3E-6549-45BC-9D1B-074F69921D67}">
      <dgm:prSet/>
      <dgm:spPr/>
      <dgm:t>
        <a:bodyPr/>
        <a:lstStyle/>
        <a:p>
          <a:r>
            <a:rPr lang="ja-JP" dirty="0" smtClean="0">
              <a:latin typeface="メイリオ" panose="020B0604030504040204" pitchFamily="50" charset="-128"/>
              <a:ea typeface="メイリオ" panose="020B0604030504040204" pitchFamily="50" charset="-128"/>
              <a:cs typeface="メイリオ" panose="020B0604030504040204" pitchFamily="50" charset="-128"/>
            </a:rPr>
            <a:t>タイムダラー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dirty="0" smtClean="0">
              <a:latin typeface="メイリオ" panose="020B0604030504040204" pitchFamily="50" charset="-128"/>
              <a:ea typeface="メイリオ" panose="020B0604030504040204" pitchFamily="50" charset="-128"/>
              <a:cs typeface="メイリオ" panose="020B0604030504040204" pitchFamily="50" charset="-128"/>
            </a:rPr>
            <a:t>世界各地</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808B88A8-F501-40A0-B4DB-C7E22BEF6342}" type="parTrans" cxnId="{53E051FC-6497-4638-A111-8322712EEAA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78126E03-2803-4EEE-8CD4-3731CF5C3313}" type="sibTrans" cxnId="{53E051FC-6497-4638-A111-8322712EEAA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C4F2F1E9-376F-4D4D-98AD-BE424F23DE2F}">
      <dgm:prSet/>
      <dgm:spPr/>
      <dgm:t>
        <a:bodyPr/>
        <a:lstStyle/>
        <a:p>
          <a:r>
            <a:rPr lang="ja-JP" dirty="0" smtClean="0">
              <a:latin typeface="メイリオ" panose="020B0604030504040204" pitchFamily="50" charset="-128"/>
              <a:ea typeface="メイリオ" panose="020B0604030504040204" pitchFamily="50" charset="-128"/>
              <a:cs typeface="メイリオ" panose="020B0604030504040204" pitchFamily="50" charset="-128"/>
            </a:rPr>
            <a:t>イタリア時間銀行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dirty="0" smtClean="0">
              <a:latin typeface="メイリオ" panose="020B0604030504040204" pitchFamily="50" charset="-128"/>
              <a:ea typeface="メイリオ" panose="020B0604030504040204" pitchFamily="50" charset="-128"/>
              <a:cs typeface="メイリオ" panose="020B0604030504040204" pitchFamily="50" charset="-128"/>
            </a:rPr>
            <a:t>イタリア各地</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6306D211-BE7F-46A1-A0E8-2D2A60B49352}" type="parTrans" cxnId="{8F255B49-0049-4231-8A19-6EA608CD8B26}">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B379FD50-0ABF-4EE6-B5AB-689D28343258}" type="sibTrans" cxnId="{8F255B49-0049-4231-8A19-6EA608CD8B26}">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5F4860DC-2973-40B6-B5AD-A1145761164C}">
      <dgm:prSet/>
      <dgm:spPr/>
      <dgm:t>
        <a:bodyPr/>
        <a:lstStyle/>
        <a:p>
          <a:r>
            <a:rPr lang="ja-JP" dirty="0" smtClean="0">
              <a:latin typeface="メイリオ" panose="020B0604030504040204" pitchFamily="50" charset="-128"/>
              <a:ea typeface="メイリオ" panose="020B0604030504040204" pitchFamily="50" charset="-128"/>
              <a:cs typeface="メイリオ" panose="020B0604030504040204" pitchFamily="50" charset="-128"/>
            </a:rPr>
            <a:t>レッツ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dirty="0" smtClean="0">
              <a:latin typeface="メイリオ" panose="020B0604030504040204" pitchFamily="50" charset="-128"/>
              <a:ea typeface="メイリオ" panose="020B0604030504040204" pitchFamily="50" charset="-128"/>
              <a:cs typeface="メイリオ" panose="020B0604030504040204" pitchFamily="50" charset="-128"/>
            </a:rPr>
            <a:t>世界各地</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C8B1F5AE-298F-45CD-9D25-C8086AE5FCAE}" type="parTrans" cxnId="{A21AFFE3-B5C4-4F7E-968D-AD3FE7ED9B8E}">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446ED968-758C-4D6B-A160-59C9AD10D571}" type="sibTrans" cxnId="{A21AFFE3-B5C4-4F7E-968D-AD3FE7ED9B8E}">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2B558207-A12F-4F5C-8EA6-D1502DD35C68}">
      <dgm:prSet/>
      <dgm:spPr/>
      <dgm:t>
        <a:bodyPr/>
        <a:lstStyle/>
        <a:p>
          <a:r>
            <a:rPr lang="ja-JP" dirty="0" smtClean="0">
              <a:latin typeface="メイリオ" panose="020B0604030504040204" pitchFamily="50" charset="-128"/>
              <a:ea typeface="メイリオ" panose="020B0604030504040204" pitchFamily="50" charset="-128"/>
              <a:cs typeface="メイリオ" panose="020B0604030504040204" pitchFamily="50" charset="-128"/>
            </a:rPr>
            <a:t>トロントダラー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dirty="0" smtClean="0">
              <a:latin typeface="メイリオ" panose="020B0604030504040204" pitchFamily="50" charset="-128"/>
              <a:ea typeface="メイリオ" panose="020B0604030504040204" pitchFamily="50" charset="-128"/>
              <a:cs typeface="メイリオ" panose="020B0604030504040204" pitchFamily="50" charset="-128"/>
            </a:rPr>
            <a:t>カナダ</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9112646E-44E9-4FBA-BA9E-7AAE3002F894}" type="parTrans" cxnId="{46324B0A-8E6E-4442-B933-629D5D730D2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E039D368-1756-453D-8304-E14239EA1C04}" type="sibTrans" cxnId="{46324B0A-8E6E-4442-B933-629D5D730D2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A29CB31B-03E0-447E-9806-BD2EE30798EA}">
      <dgm:prSe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トラロック　（メキシコ各地）</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95EEE0C6-9E25-4DF7-8789-784C5FA90DAC}" type="parTrans" cxnId="{9F04871B-7093-4B72-B744-28188529C5A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6BDDF36B-DDE7-4A55-9C9A-BE9925DD6F6B}" type="sibTrans" cxnId="{9F04871B-7093-4B72-B744-28188529C5A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CE601443-63AB-455F-8161-B634C2430665}">
      <dgm:prSet/>
      <dgm:spPr/>
      <dgm: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イサカアワーズ　（アメリカ）</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3C6865A5-DED7-4323-BD27-CE09ABA1A7F4}" type="parTrans" cxnId="{8C105F96-42F3-4CAC-82A3-AA5C7FE802C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C2BE7F07-4ECB-4BCC-9FD6-3259F0E06358}" type="sibTrans" cxnId="{8C105F96-42F3-4CAC-82A3-AA5C7FE802CD}">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E7229D15-1CF3-4823-AFBD-F6C489F5823A}">
      <dgm:prSet/>
      <dgm:spPr/>
      <dgm:t>
        <a:bodyPr/>
        <a:lstStyle/>
        <a:p>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RG</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Ｔ　（主にアルゼンチン）</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6E52AA56-403C-4C30-8715-230CB9658E9A}" type="parTrans" cxnId="{C9226E27-C9EF-40BE-BB48-B38093E858AF}">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7EFE9B7B-B998-43D7-95C0-40716E369905}" type="sibTrans" cxnId="{C9226E27-C9EF-40BE-BB48-B38093E858AF}">
      <dgm:prSet/>
      <dgm:spPr/>
      <dgm:t>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dgm:t>
    </dgm:pt>
    <dgm:pt modelId="{1AB9CA8D-0FB3-4512-9F27-43ED62141507}" type="pres">
      <dgm:prSet presAssocID="{B890B336-20EC-49D2-899C-50E9343A48DA}" presName="linear" presStyleCnt="0">
        <dgm:presLayoutVars>
          <dgm:dir/>
          <dgm:animLvl val="lvl"/>
          <dgm:resizeHandles val="exact"/>
        </dgm:presLayoutVars>
      </dgm:prSet>
      <dgm:spPr/>
      <dgm:t>
        <a:bodyPr/>
        <a:lstStyle/>
        <a:p>
          <a:endParaRPr kumimoji="1" lang="ja-JP" altLang="en-US"/>
        </a:p>
      </dgm:t>
    </dgm:pt>
    <dgm:pt modelId="{4FC68795-8CCE-4804-9B65-2DD70DEE4710}" type="pres">
      <dgm:prSet presAssocID="{E974C3B2-B2F3-40E8-8D40-FF75CD0EB536}" presName="parentLin" presStyleCnt="0"/>
      <dgm:spPr/>
    </dgm:pt>
    <dgm:pt modelId="{B5E00E29-358C-490E-BD0E-380E4ED8C896}" type="pres">
      <dgm:prSet presAssocID="{E974C3B2-B2F3-40E8-8D40-FF75CD0EB536}" presName="parentLeftMargin" presStyleLbl="node1" presStyleIdx="0" presStyleCnt="2"/>
      <dgm:spPr/>
      <dgm:t>
        <a:bodyPr/>
        <a:lstStyle/>
        <a:p>
          <a:endParaRPr kumimoji="1" lang="ja-JP" altLang="en-US"/>
        </a:p>
      </dgm:t>
    </dgm:pt>
    <dgm:pt modelId="{9511BE01-63EE-4252-935C-6EF27AC8B8F0}" type="pres">
      <dgm:prSet presAssocID="{E974C3B2-B2F3-40E8-8D40-FF75CD0EB536}" presName="parentText" presStyleLbl="node1" presStyleIdx="0" presStyleCnt="2">
        <dgm:presLayoutVars>
          <dgm:chMax val="0"/>
          <dgm:bulletEnabled val="1"/>
        </dgm:presLayoutVars>
      </dgm:prSet>
      <dgm:spPr/>
      <dgm:t>
        <a:bodyPr/>
        <a:lstStyle/>
        <a:p>
          <a:endParaRPr kumimoji="1" lang="ja-JP" altLang="en-US"/>
        </a:p>
      </dgm:t>
    </dgm:pt>
    <dgm:pt modelId="{64C4E898-2A5F-4E14-B161-7691C7C774C9}" type="pres">
      <dgm:prSet presAssocID="{E974C3B2-B2F3-40E8-8D40-FF75CD0EB536}" presName="negativeSpace" presStyleCnt="0"/>
      <dgm:spPr/>
    </dgm:pt>
    <dgm:pt modelId="{1C8B0643-8C53-40DB-BFEB-BC139F721FE1}" type="pres">
      <dgm:prSet presAssocID="{E974C3B2-B2F3-40E8-8D40-FF75CD0EB536}" presName="childText" presStyleLbl="conFgAcc1" presStyleIdx="0" presStyleCnt="2">
        <dgm:presLayoutVars>
          <dgm:bulletEnabled val="1"/>
        </dgm:presLayoutVars>
      </dgm:prSet>
      <dgm:spPr/>
      <dgm:t>
        <a:bodyPr/>
        <a:lstStyle/>
        <a:p>
          <a:endParaRPr kumimoji="1" lang="ja-JP" altLang="en-US"/>
        </a:p>
      </dgm:t>
    </dgm:pt>
    <dgm:pt modelId="{2610A35F-4E78-4430-A465-554416624799}" type="pres">
      <dgm:prSet presAssocID="{27D9C155-1693-42BF-ADB2-E4EF9099DD91}" presName="spaceBetweenRectangles" presStyleCnt="0"/>
      <dgm:spPr/>
    </dgm:pt>
    <dgm:pt modelId="{2F123774-1FD0-4555-8515-880F171C0814}" type="pres">
      <dgm:prSet presAssocID="{EF5C559B-2439-4689-9D41-1E8A67AA84EB}" presName="parentLin" presStyleCnt="0"/>
      <dgm:spPr/>
    </dgm:pt>
    <dgm:pt modelId="{88671D38-7681-4D69-9776-EE3A0D538FD4}" type="pres">
      <dgm:prSet presAssocID="{EF5C559B-2439-4689-9D41-1E8A67AA84EB}" presName="parentLeftMargin" presStyleLbl="node1" presStyleIdx="0" presStyleCnt="2"/>
      <dgm:spPr/>
      <dgm:t>
        <a:bodyPr/>
        <a:lstStyle/>
        <a:p>
          <a:endParaRPr kumimoji="1" lang="ja-JP" altLang="en-US"/>
        </a:p>
      </dgm:t>
    </dgm:pt>
    <dgm:pt modelId="{0908E7A6-4460-4502-BA17-31BA8BD98714}" type="pres">
      <dgm:prSet presAssocID="{EF5C559B-2439-4689-9D41-1E8A67AA84EB}" presName="parentText" presStyleLbl="node1" presStyleIdx="1" presStyleCnt="2">
        <dgm:presLayoutVars>
          <dgm:chMax val="0"/>
          <dgm:bulletEnabled val="1"/>
        </dgm:presLayoutVars>
      </dgm:prSet>
      <dgm:spPr/>
      <dgm:t>
        <a:bodyPr/>
        <a:lstStyle/>
        <a:p>
          <a:endParaRPr kumimoji="1" lang="ja-JP" altLang="en-US"/>
        </a:p>
      </dgm:t>
    </dgm:pt>
    <dgm:pt modelId="{C40481B7-6CB7-4C8C-9DFD-AB5648A66855}" type="pres">
      <dgm:prSet presAssocID="{EF5C559B-2439-4689-9D41-1E8A67AA84EB}" presName="negativeSpace" presStyleCnt="0"/>
      <dgm:spPr/>
    </dgm:pt>
    <dgm:pt modelId="{14D50F04-F3C6-4C6C-BC10-724B60DE0E48}" type="pres">
      <dgm:prSet presAssocID="{EF5C559B-2439-4689-9D41-1E8A67AA84EB}" presName="childText" presStyleLbl="conFgAcc1" presStyleIdx="1" presStyleCnt="2" custLinFactNeighborX="-519" custLinFactNeighborY="2983">
        <dgm:presLayoutVars>
          <dgm:bulletEnabled val="1"/>
        </dgm:presLayoutVars>
      </dgm:prSet>
      <dgm:spPr/>
      <dgm:t>
        <a:bodyPr/>
        <a:lstStyle/>
        <a:p>
          <a:endParaRPr kumimoji="1" lang="ja-JP" altLang="en-US"/>
        </a:p>
      </dgm:t>
    </dgm:pt>
  </dgm:ptLst>
  <dgm:cxnLst>
    <dgm:cxn modelId="{9C960298-D246-4243-8B3D-480CA1143516}" type="presOf" srcId="{E974C3B2-B2F3-40E8-8D40-FF75CD0EB536}" destId="{9511BE01-63EE-4252-935C-6EF27AC8B8F0}" srcOrd="1" destOrd="0" presId="urn:microsoft.com/office/officeart/2005/8/layout/list1"/>
    <dgm:cxn modelId="{46324B0A-8E6E-4442-B933-629D5D730D2D}" srcId="{EF5C559B-2439-4689-9D41-1E8A67AA84EB}" destId="{2B558207-A12F-4F5C-8EA6-D1502DD35C68}" srcOrd="0" destOrd="0" parTransId="{9112646E-44E9-4FBA-BA9E-7AAE3002F894}" sibTransId="{E039D368-1756-453D-8304-E14239EA1C04}"/>
    <dgm:cxn modelId="{B0FDE32A-0FED-45E2-92AA-D7D44D9F0EBF}" type="presOf" srcId="{CE601443-63AB-455F-8161-B634C2430665}" destId="{14D50F04-F3C6-4C6C-BC10-724B60DE0E48}" srcOrd="0" destOrd="1" presId="urn:microsoft.com/office/officeart/2005/8/layout/list1"/>
    <dgm:cxn modelId="{84F5286E-6705-4EEE-969E-E4D376487BCC}" type="presOf" srcId="{A29CB31B-03E0-447E-9806-BD2EE30798EA}" destId="{14D50F04-F3C6-4C6C-BC10-724B60DE0E48}" srcOrd="0" destOrd="2" presId="urn:microsoft.com/office/officeart/2005/8/layout/list1"/>
    <dgm:cxn modelId="{B1F9E043-F002-4978-87AC-636429490AF4}" srcId="{B890B336-20EC-49D2-899C-50E9343A48DA}" destId="{E974C3B2-B2F3-40E8-8D40-FF75CD0EB536}" srcOrd="0" destOrd="0" parTransId="{65C1B54C-51C2-4AED-BA2D-FF7CC4F1DE63}" sibTransId="{27D9C155-1693-42BF-ADB2-E4EF9099DD91}"/>
    <dgm:cxn modelId="{C9226E27-C9EF-40BE-BB48-B38093E858AF}" srcId="{EF5C559B-2439-4689-9D41-1E8A67AA84EB}" destId="{E7229D15-1CF3-4823-AFBD-F6C489F5823A}" srcOrd="3" destOrd="0" parTransId="{6E52AA56-403C-4C30-8715-230CB9658E9A}" sibTransId="{7EFE9B7B-B998-43D7-95C0-40716E369905}"/>
    <dgm:cxn modelId="{953A24E4-5620-45EB-A9C6-D3422847D037}" type="presOf" srcId="{C4F2F1E9-376F-4D4D-98AD-BE424F23DE2F}" destId="{1C8B0643-8C53-40DB-BFEB-BC139F721FE1}" srcOrd="0" destOrd="1" presId="urn:microsoft.com/office/officeart/2005/8/layout/list1"/>
    <dgm:cxn modelId="{9F1D420F-72FD-40E8-9741-738FAA3BFB85}" type="presOf" srcId="{5F4860DC-2973-40B6-B5AD-A1145761164C}" destId="{1C8B0643-8C53-40DB-BFEB-BC139F721FE1}" srcOrd="0" destOrd="2" presId="urn:microsoft.com/office/officeart/2005/8/layout/list1"/>
    <dgm:cxn modelId="{A21AFFE3-B5C4-4F7E-968D-AD3FE7ED9B8E}" srcId="{E974C3B2-B2F3-40E8-8D40-FF75CD0EB536}" destId="{5F4860DC-2973-40B6-B5AD-A1145761164C}" srcOrd="2" destOrd="0" parTransId="{C8B1F5AE-298F-45CD-9D25-C8086AE5FCAE}" sibTransId="{446ED968-758C-4D6B-A160-59C9AD10D571}"/>
    <dgm:cxn modelId="{8C105F96-42F3-4CAC-82A3-AA5C7FE802CD}" srcId="{EF5C559B-2439-4689-9D41-1E8A67AA84EB}" destId="{CE601443-63AB-455F-8161-B634C2430665}" srcOrd="1" destOrd="0" parTransId="{3C6865A5-DED7-4323-BD27-CE09ABA1A7F4}" sibTransId="{C2BE7F07-4ECB-4BCC-9FD6-3259F0E06358}"/>
    <dgm:cxn modelId="{8F255B49-0049-4231-8A19-6EA608CD8B26}" srcId="{E974C3B2-B2F3-40E8-8D40-FF75CD0EB536}" destId="{C4F2F1E9-376F-4D4D-98AD-BE424F23DE2F}" srcOrd="1" destOrd="0" parTransId="{6306D211-BE7F-46A1-A0E8-2D2A60B49352}" sibTransId="{B379FD50-0ABF-4EE6-B5AB-689D28343258}"/>
    <dgm:cxn modelId="{A1435857-0C8A-4464-B258-F7BC55AF6556}" srcId="{B890B336-20EC-49D2-899C-50E9343A48DA}" destId="{EF5C559B-2439-4689-9D41-1E8A67AA84EB}" srcOrd="1" destOrd="0" parTransId="{E0912AF9-691D-4F4D-94EB-0DFC76763A0A}" sibTransId="{390999C4-7847-4EF3-A147-9721602D8F28}"/>
    <dgm:cxn modelId="{DE9A3602-9DA3-4962-BD6C-F3A82FF277C0}" type="presOf" srcId="{EF5C559B-2439-4689-9D41-1E8A67AA84EB}" destId="{0908E7A6-4460-4502-BA17-31BA8BD98714}" srcOrd="1" destOrd="0" presId="urn:microsoft.com/office/officeart/2005/8/layout/list1"/>
    <dgm:cxn modelId="{53E051FC-6497-4638-A111-8322712EEAAD}" srcId="{E974C3B2-B2F3-40E8-8D40-FF75CD0EB536}" destId="{968D9A3E-6549-45BC-9D1B-074F69921D67}" srcOrd="0" destOrd="0" parTransId="{808B88A8-F501-40A0-B4DB-C7E22BEF6342}" sibTransId="{78126E03-2803-4EEE-8CD4-3731CF5C3313}"/>
    <dgm:cxn modelId="{9F04871B-7093-4B72-B744-28188529C5AD}" srcId="{EF5C559B-2439-4689-9D41-1E8A67AA84EB}" destId="{A29CB31B-03E0-447E-9806-BD2EE30798EA}" srcOrd="2" destOrd="0" parTransId="{95EEE0C6-9E25-4DF7-8789-784C5FA90DAC}" sibTransId="{6BDDF36B-DDE7-4A55-9C9A-BE9925DD6F6B}"/>
    <dgm:cxn modelId="{6EED9846-14F4-4E35-A8E1-DD939685F9BC}" type="presOf" srcId="{968D9A3E-6549-45BC-9D1B-074F69921D67}" destId="{1C8B0643-8C53-40DB-BFEB-BC139F721FE1}" srcOrd="0" destOrd="0" presId="urn:microsoft.com/office/officeart/2005/8/layout/list1"/>
    <dgm:cxn modelId="{A6EB2B76-82BE-4A63-8C07-F87A5D845300}" type="presOf" srcId="{2B558207-A12F-4F5C-8EA6-D1502DD35C68}" destId="{14D50F04-F3C6-4C6C-BC10-724B60DE0E48}" srcOrd="0" destOrd="0" presId="urn:microsoft.com/office/officeart/2005/8/layout/list1"/>
    <dgm:cxn modelId="{A47A5E08-93D0-4044-B600-81BA66181AB4}" type="presOf" srcId="{EF5C559B-2439-4689-9D41-1E8A67AA84EB}" destId="{88671D38-7681-4D69-9776-EE3A0D538FD4}" srcOrd="0" destOrd="0" presId="urn:microsoft.com/office/officeart/2005/8/layout/list1"/>
    <dgm:cxn modelId="{493B80F3-EEAD-469B-8A0E-A20E8123D12B}" type="presOf" srcId="{E974C3B2-B2F3-40E8-8D40-FF75CD0EB536}" destId="{B5E00E29-358C-490E-BD0E-380E4ED8C896}" srcOrd="0" destOrd="0" presId="urn:microsoft.com/office/officeart/2005/8/layout/list1"/>
    <dgm:cxn modelId="{C3AEB3F2-9F55-4EE0-BFA2-2E2ED5431C1C}" type="presOf" srcId="{E7229D15-1CF3-4823-AFBD-F6C489F5823A}" destId="{14D50F04-F3C6-4C6C-BC10-724B60DE0E48}" srcOrd="0" destOrd="3" presId="urn:microsoft.com/office/officeart/2005/8/layout/list1"/>
    <dgm:cxn modelId="{35CC972B-E94C-4E1D-940F-6A3C6223906A}" type="presOf" srcId="{B890B336-20EC-49D2-899C-50E9343A48DA}" destId="{1AB9CA8D-0FB3-4512-9F27-43ED62141507}" srcOrd="0" destOrd="0" presId="urn:microsoft.com/office/officeart/2005/8/layout/list1"/>
    <dgm:cxn modelId="{4E94248A-3D55-41CD-9577-593E4FFB4C4A}" type="presParOf" srcId="{1AB9CA8D-0FB3-4512-9F27-43ED62141507}" destId="{4FC68795-8CCE-4804-9B65-2DD70DEE4710}" srcOrd="0" destOrd="0" presId="urn:microsoft.com/office/officeart/2005/8/layout/list1"/>
    <dgm:cxn modelId="{5BE46CEA-7449-499C-956F-F5B865DB8441}" type="presParOf" srcId="{4FC68795-8CCE-4804-9B65-2DD70DEE4710}" destId="{B5E00E29-358C-490E-BD0E-380E4ED8C896}" srcOrd="0" destOrd="0" presId="urn:microsoft.com/office/officeart/2005/8/layout/list1"/>
    <dgm:cxn modelId="{D09C030E-47BD-4AB1-A315-46952E83DF69}" type="presParOf" srcId="{4FC68795-8CCE-4804-9B65-2DD70DEE4710}" destId="{9511BE01-63EE-4252-935C-6EF27AC8B8F0}" srcOrd="1" destOrd="0" presId="urn:microsoft.com/office/officeart/2005/8/layout/list1"/>
    <dgm:cxn modelId="{B46B89F9-5F7E-42C2-AB42-C40FF7F7C444}" type="presParOf" srcId="{1AB9CA8D-0FB3-4512-9F27-43ED62141507}" destId="{64C4E898-2A5F-4E14-B161-7691C7C774C9}" srcOrd="1" destOrd="0" presId="urn:microsoft.com/office/officeart/2005/8/layout/list1"/>
    <dgm:cxn modelId="{97CC8661-017B-41B3-A2C2-FD38FE029BCB}" type="presParOf" srcId="{1AB9CA8D-0FB3-4512-9F27-43ED62141507}" destId="{1C8B0643-8C53-40DB-BFEB-BC139F721FE1}" srcOrd="2" destOrd="0" presId="urn:microsoft.com/office/officeart/2005/8/layout/list1"/>
    <dgm:cxn modelId="{BBB894DB-F6BF-47DA-A9EA-DA0B785A580A}" type="presParOf" srcId="{1AB9CA8D-0FB3-4512-9F27-43ED62141507}" destId="{2610A35F-4E78-4430-A465-554416624799}" srcOrd="3" destOrd="0" presId="urn:microsoft.com/office/officeart/2005/8/layout/list1"/>
    <dgm:cxn modelId="{71494BF7-74FB-4DA3-96AC-6173C71B057F}" type="presParOf" srcId="{1AB9CA8D-0FB3-4512-9F27-43ED62141507}" destId="{2F123774-1FD0-4555-8515-880F171C0814}" srcOrd="4" destOrd="0" presId="urn:microsoft.com/office/officeart/2005/8/layout/list1"/>
    <dgm:cxn modelId="{315C0D01-DADF-4786-B70F-7846BFF7DF07}" type="presParOf" srcId="{2F123774-1FD0-4555-8515-880F171C0814}" destId="{88671D38-7681-4D69-9776-EE3A0D538FD4}" srcOrd="0" destOrd="0" presId="urn:microsoft.com/office/officeart/2005/8/layout/list1"/>
    <dgm:cxn modelId="{3192BADE-AEED-4BB6-BA54-EA1DC76875C5}" type="presParOf" srcId="{2F123774-1FD0-4555-8515-880F171C0814}" destId="{0908E7A6-4460-4502-BA17-31BA8BD98714}" srcOrd="1" destOrd="0" presId="urn:microsoft.com/office/officeart/2005/8/layout/list1"/>
    <dgm:cxn modelId="{6D6023D5-634A-443F-AB79-D87CAFA0686C}" type="presParOf" srcId="{1AB9CA8D-0FB3-4512-9F27-43ED62141507}" destId="{C40481B7-6CB7-4C8C-9DFD-AB5648A66855}" srcOrd="5" destOrd="0" presId="urn:microsoft.com/office/officeart/2005/8/layout/list1"/>
    <dgm:cxn modelId="{4F90F40D-44AE-47EE-A5E2-29ACD479B986}" type="presParOf" srcId="{1AB9CA8D-0FB3-4512-9F27-43ED62141507}" destId="{14D50F04-F3C6-4C6C-BC10-724B60DE0E4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1837C18-792E-45DC-A898-C56EA0D788A8}" type="datetimeFigureOut">
              <a:rPr lang="ja-JP" altLang="en-US"/>
              <a:pPr>
                <a:defRPr/>
              </a:pPr>
              <a:t>2015/12/10</a:t>
            </a:fld>
            <a:endParaRPr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D100C91-2132-40F8-9895-6BC0B69D64DB}" type="slidenum">
              <a:rPr lang="ja-JP" altLang="en-US"/>
              <a:pPr/>
              <a:t>‹#›</a:t>
            </a:fld>
            <a:endParaRPr lang="en-US" altLang="ja-JP"/>
          </a:p>
        </p:txBody>
      </p:sp>
    </p:spTree>
    <p:extLst>
      <p:ext uri="{BB962C8B-B14F-4D97-AF65-F5344CB8AC3E}">
        <p14:creationId xmlns:p14="http://schemas.microsoft.com/office/powerpoint/2010/main" val="19050838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C2774A92-2D93-4139-B578-5DFAD4822F76}" type="datetimeFigureOut">
              <a:rPr lang="ja-JP" altLang="en-US"/>
              <a:pPr>
                <a:defRPr/>
              </a:pPr>
              <a:t>2015/12/10</a:t>
            </a:fld>
            <a:endParaRPr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83444AC-E613-43ED-8609-43DF485BE3C5}" type="slidenum">
              <a:rPr lang="ja-JP" altLang="en-US"/>
              <a:pPr/>
              <a:t>‹#›</a:t>
            </a:fld>
            <a:endParaRPr lang="en-US" altLang="ja-JP"/>
          </a:p>
        </p:txBody>
      </p:sp>
    </p:spTree>
    <p:extLst>
      <p:ext uri="{BB962C8B-B14F-4D97-AF65-F5344CB8AC3E}">
        <p14:creationId xmlns:p14="http://schemas.microsoft.com/office/powerpoint/2010/main" val="36423309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3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391BB0F-F99C-4EA9-B6FF-65749A1C329D}" type="slidenum">
              <a:rPr lang="ja-JP" altLang="en-US"/>
              <a:pPr/>
              <a:t>0</a:t>
            </a:fld>
            <a:endParaRPr lang="en-US" altLang="ja-JP"/>
          </a:p>
        </p:txBody>
      </p:sp>
    </p:spTree>
    <p:extLst>
      <p:ext uri="{BB962C8B-B14F-4D97-AF65-F5344CB8AC3E}">
        <p14:creationId xmlns:p14="http://schemas.microsoft.com/office/powerpoint/2010/main" val="289367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3277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E25670-F188-4577-ABD4-F514A1A30800}" type="slidenum">
              <a:rPr lang="ja-JP" altLang="en-US"/>
              <a:pPr/>
              <a:t>9</a:t>
            </a:fld>
            <a:endParaRPr lang="en-US" altLang="ja-JP"/>
          </a:p>
        </p:txBody>
      </p:sp>
    </p:spTree>
    <p:extLst>
      <p:ext uri="{BB962C8B-B14F-4D97-AF65-F5344CB8AC3E}">
        <p14:creationId xmlns:p14="http://schemas.microsoft.com/office/powerpoint/2010/main" val="2395840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21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AAFA44F-E8CD-4A2E-B4D9-85A123490578}" type="slidenum">
              <a:rPr lang="ja-JP" altLang="en-US"/>
              <a:pPr/>
              <a:t>99</a:t>
            </a:fld>
            <a:endParaRPr lang="en-US" altLang="ja-JP"/>
          </a:p>
        </p:txBody>
      </p:sp>
    </p:spTree>
    <p:extLst>
      <p:ext uri="{BB962C8B-B14F-4D97-AF65-F5344CB8AC3E}">
        <p14:creationId xmlns:p14="http://schemas.microsoft.com/office/powerpoint/2010/main" val="35538520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21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AAFA44F-E8CD-4A2E-B4D9-85A123490578}" type="slidenum">
              <a:rPr lang="ja-JP" altLang="en-US"/>
              <a:pPr/>
              <a:t>100</a:t>
            </a:fld>
            <a:endParaRPr lang="en-US" altLang="ja-JP"/>
          </a:p>
        </p:txBody>
      </p:sp>
    </p:spTree>
    <p:extLst>
      <p:ext uri="{BB962C8B-B14F-4D97-AF65-F5344CB8AC3E}">
        <p14:creationId xmlns:p14="http://schemas.microsoft.com/office/powerpoint/2010/main" val="25357259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21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AAFA44F-E8CD-4A2E-B4D9-85A123490578}" type="slidenum">
              <a:rPr lang="ja-JP" altLang="en-US"/>
              <a:pPr/>
              <a:t>101</a:t>
            </a:fld>
            <a:endParaRPr lang="en-US" altLang="ja-JP"/>
          </a:p>
        </p:txBody>
      </p:sp>
    </p:spTree>
    <p:extLst>
      <p:ext uri="{BB962C8B-B14F-4D97-AF65-F5344CB8AC3E}">
        <p14:creationId xmlns:p14="http://schemas.microsoft.com/office/powerpoint/2010/main" val="15314023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21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AAFA44F-E8CD-4A2E-B4D9-85A123490578}" type="slidenum">
              <a:rPr lang="ja-JP" altLang="en-US"/>
              <a:pPr/>
              <a:t>102</a:t>
            </a:fld>
            <a:endParaRPr lang="en-US" altLang="ja-JP"/>
          </a:p>
        </p:txBody>
      </p:sp>
    </p:spTree>
    <p:extLst>
      <p:ext uri="{BB962C8B-B14F-4D97-AF65-F5344CB8AC3E}">
        <p14:creationId xmlns:p14="http://schemas.microsoft.com/office/powerpoint/2010/main" val="36863212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103</a:t>
            </a:fld>
            <a:endParaRPr lang="en-US" altLang="ja-JP"/>
          </a:p>
        </p:txBody>
      </p:sp>
    </p:spTree>
    <p:extLst>
      <p:ext uri="{BB962C8B-B14F-4D97-AF65-F5344CB8AC3E}">
        <p14:creationId xmlns:p14="http://schemas.microsoft.com/office/powerpoint/2010/main" val="10322315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104</a:t>
            </a:fld>
            <a:endParaRPr lang="en-US" altLang="ja-JP"/>
          </a:p>
        </p:txBody>
      </p:sp>
    </p:spTree>
    <p:extLst>
      <p:ext uri="{BB962C8B-B14F-4D97-AF65-F5344CB8AC3E}">
        <p14:creationId xmlns:p14="http://schemas.microsoft.com/office/powerpoint/2010/main" val="12601314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105</a:t>
            </a:fld>
            <a:endParaRPr lang="en-US" altLang="ja-JP"/>
          </a:p>
        </p:txBody>
      </p:sp>
    </p:spTree>
    <p:extLst>
      <p:ext uri="{BB962C8B-B14F-4D97-AF65-F5344CB8AC3E}">
        <p14:creationId xmlns:p14="http://schemas.microsoft.com/office/powerpoint/2010/main" val="13161002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106</a:t>
            </a:fld>
            <a:endParaRPr lang="en-US" altLang="ja-JP"/>
          </a:p>
        </p:txBody>
      </p:sp>
    </p:spTree>
    <p:extLst>
      <p:ext uri="{BB962C8B-B14F-4D97-AF65-F5344CB8AC3E}">
        <p14:creationId xmlns:p14="http://schemas.microsoft.com/office/powerpoint/2010/main" val="30800254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107</a:t>
            </a:fld>
            <a:endParaRPr lang="en-US" altLang="ja-JP"/>
          </a:p>
        </p:txBody>
      </p:sp>
    </p:spTree>
    <p:extLst>
      <p:ext uri="{BB962C8B-B14F-4D97-AF65-F5344CB8AC3E}">
        <p14:creationId xmlns:p14="http://schemas.microsoft.com/office/powerpoint/2010/main" val="30516753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857" indent="-285714">
              <a:defRPr kumimoji="1">
                <a:solidFill>
                  <a:schemeClr val="tx1"/>
                </a:solidFill>
                <a:latin typeface="Calibri" panose="020F0502020204030204" pitchFamily="34" charset="0"/>
                <a:ea typeface="ＭＳ Ｐゴシック" panose="020B0600070205080204" pitchFamily="50" charset="-128"/>
              </a:defRPr>
            </a:lvl2pPr>
            <a:lvl3pPr marL="1142858" indent="-228572">
              <a:defRPr kumimoji="1">
                <a:solidFill>
                  <a:schemeClr val="tx1"/>
                </a:solidFill>
                <a:latin typeface="Calibri" panose="020F0502020204030204" pitchFamily="34" charset="0"/>
                <a:ea typeface="ＭＳ Ｐゴシック" panose="020B0600070205080204" pitchFamily="50" charset="-128"/>
              </a:defRPr>
            </a:lvl3pPr>
            <a:lvl4pPr marL="1600002" indent="-228572">
              <a:defRPr kumimoji="1">
                <a:solidFill>
                  <a:schemeClr val="tx1"/>
                </a:solidFill>
                <a:latin typeface="Calibri" panose="020F0502020204030204" pitchFamily="34" charset="0"/>
                <a:ea typeface="ＭＳ Ｐゴシック" panose="020B0600070205080204" pitchFamily="50" charset="-128"/>
              </a:defRPr>
            </a:lvl4pPr>
            <a:lvl5pPr marL="2057145" indent="-228572">
              <a:defRPr kumimoji="1">
                <a:solidFill>
                  <a:schemeClr val="tx1"/>
                </a:solidFill>
                <a:latin typeface="Calibri" panose="020F0502020204030204" pitchFamily="34" charset="0"/>
                <a:ea typeface="ＭＳ Ｐゴシック" panose="020B0600070205080204" pitchFamily="50" charset="-128"/>
              </a:defRPr>
            </a:lvl5pPr>
            <a:lvl6pPr marL="251428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2"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5"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1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108</a:t>
            </a:fld>
            <a:endParaRPr lang="en-US" altLang="ja-JP"/>
          </a:p>
        </p:txBody>
      </p:sp>
    </p:spTree>
    <p:extLst>
      <p:ext uri="{BB962C8B-B14F-4D97-AF65-F5344CB8AC3E}">
        <p14:creationId xmlns:p14="http://schemas.microsoft.com/office/powerpoint/2010/main" val="396707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3481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84C5AFD-AB4C-48D5-B868-33DB453BD7AD}" type="slidenum">
              <a:rPr lang="ja-JP" altLang="en-US"/>
              <a:pPr/>
              <a:t>10</a:t>
            </a:fld>
            <a:endParaRPr lang="en-US" altLang="ja-JP"/>
          </a:p>
        </p:txBody>
      </p:sp>
    </p:spTree>
    <p:extLst>
      <p:ext uri="{BB962C8B-B14F-4D97-AF65-F5344CB8AC3E}">
        <p14:creationId xmlns:p14="http://schemas.microsoft.com/office/powerpoint/2010/main" val="1367299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857" indent="-285714">
              <a:defRPr kumimoji="1">
                <a:solidFill>
                  <a:schemeClr val="tx1"/>
                </a:solidFill>
                <a:latin typeface="Calibri" panose="020F0502020204030204" pitchFamily="34" charset="0"/>
                <a:ea typeface="ＭＳ Ｐゴシック" panose="020B0600070205080204" pitchFamily="50" charset="-128"/>
              </a:defRPr>
            </a:lvl2pPr>
            <a:lvl3pPr marL="1142858" indent="-228572">
              <a:defRPr kumimoji="1">
                <a:solidFill>
                  <a:schemeClr val="tx1"/>
                </a:solidFill>
                <a:latin typeface="Calibri" panose="020F0502020204030204" pitchFamily="34" charset="0"/>
                <a:ea typeface="ＭＳ Ｐゴシック" panose="020B0600070205080204" pitchFamily="50" charset="-128"/>
              </a:defRPr>
            </a:lvl3pPr>
            <a:lvl4pPr marL="1600002" indent="-228572">
              <a:defRPr kumimoji="1">
                <a:solidFill>
                  <a:schemeClr val="tx1"/>
                </a:solidFill>
                <a:latin typeface="Calibri" panose="020F0502020204030204" pitchFamily="34" charset="0"/>
                <a:ea typeface="ＭＳ Ｐゴシック" panose="020B0600070205080204" pitchFamily="50" charset="-128"/>
              </a:defRPr>
            </a:lvl4pPr>
            <a:lvl5pPr marL="2057145" indent="-228572">
              <a:defRPr kumimoji="1">
                <a:solidFill>
                  <a:schemeClr val="tx1"/>
                </a:solidFill>
                <a:latin typeface="Calibri" panose="020F0502020204030204" pitchFamily="34" charset="0"/>
                <a:ea typeface="ＭＳ Ｐゴシック" panose="020B0600070205080204" pitchFamily="50" charset="-128"/>
              </a:defRPr>
            </a:lvl5pPr>
            <a:lvl6pPr marL="251428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2"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5"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1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109</a:t>
            </a:fld>
            <a:endParaRPr lang="en-US" altLang="ja-JP"/>
          </a:p>
        </p:txBody>
      </p:sp>
    </p:spTree>
    <p:extLst>
      <p:ext uri="{BB962C8B-B14F-4D97-AF65-F5344CB8AC3E}">
        <p14:creationId xmlns:p14="http://schemas.microsoft.com/office/powerpoint/2010/main" val="31480525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857" indent="-285714">
              <a:defRPr kumimoji="1">
                <a:solidFill>
                  <a:schemeClr val="tx1"/>
                </a:solidFill>
                <a:latin typeface="Calibri" panose="020F0502020204030204" pitchFamily="34" charset="0"/>
                <a:ea typeface="ＭＳ Ｐゴシック" panose="020B0600070205080204" pitchFamily="50" charset="-128"/>
              </a:defRPr>
            </a:lvl2pPr>
            <a:lvl3pPr marL="1142858" indent="-228572">
              <a:defRPr kumimoji="1">
                <a:solidFill>
                  <a:schemeClr val="tx1"/>
                </a:solidFill>
                <a:latin typeface="Calibri" panose="020F0502020204030204" pitchFamily="34" charset="0"/>
                <a:ea typeface="ＭＳ Ｐゴシック" panose="020B0600070205080204" pitchFamily="50" charset="-128"/>
              </a:defRPr>
            </a:lvl3pPr>
            <a:lvl4pPr marL="1600002" indent="-228572">
              <a:defRPr kumimoji="1">
                <a:solidFill>
                  <a:schemeClr val="tx1"/>
                </a:solidFill>
                <a:latin typeface="Calibri" panose="020F0502020204030204" pitchFamily="34" charset="0"/>
                <a:ea typeface="ＭＳ Ｐゴシック" panose="020B0600070205080204" pitchFamily="50" charset="-128"/>
              </a:defRPr>
            </a:lvl4pPr>
            <a:lvl5pPr marL="2057145" indent="-228572">
              <a:defRPr kumimoji="1">
                <a:solidFill>
                  <a:schemeClr val="tx1"/>
                </a:solidFill>
                <a:latin typeface="Calibri" panose="020F0502020204030204" pitchFamily="34" charset="0"/>
                <a:ea typeface="ＭＳ Ｐゴシック" panose="020B0600070205080204" pitchFamily="50" charset="-128"/>
              </a:defRPr>
            </a:lvl5pPr>
            <a:lvl6pPr marL="251428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2"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5"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1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110</a:t>
            </a:fld>
            <a:endParaRPr lang="en-US" altLang="ja-JP"/>
          </a:p>
        </p:txBody>
      </p:sp>
    </p:spTree>
    <p:extLst>
      <p:ext uri="{BB962C8B-B14F-4D97-AF65-F5344CB8AC3E}">
        <p14:creationId xmlns:p14="http://schemas.microsoft.com/office/powerpoint/2010/main" val="20553858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dirty="0"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857" indent="-285714">
              <a:defRPr kumimoji="1">
                <a:solidFill>
                  <a:schemeClr val="tx1"/>
                </a:solidFill>
                <a:latin typeface="Calibri" panose="020F0502020204030204" pitchFamily="34" charset="0"/>
                <a:ea typeface="ＭＳ Ｐゴシック" panose="020B0600070205080204" pitchFamily="50" charset="-128"/>
              </a:defRPr>
            </a:lvl2pPr>
            <a:lvl3pPr marL="1142858" indent="-228572">
              <a:defRPr kumimoji="1">
                <a:solidFill>
                  <a:schemeClr val="tx1"/>
                </a:solidFill>
                <a:latin typeface="Calibri" panose="020F0502020204030204" pitchFamily="34" charset="0"/>
                <a:ea typeface="ＭＳ Ｐゴシック" panose="020B0600070205080204" pitchFamily="50" charset="-128"/>
              </a:defRPr>
            </a:lvl3pPr>
            <a:lvl4pPr marL="1600002" indent="-228572">
              <a:defRPr kumimoji="1">
                <a:solidFill>
                  <a:schemeClr val="tx1"/>
                </a:solidFill>
                <a:latin typeface="Calibri" panose="020F0502020204030204" pitchFamily="34" charset="0"/>
                <a:ea typeface="ＭＳ Ｐゴシック" panose="020B0600070205080204" pitchFamily="50" charset="-128"/>
              </a:defRPr>
            </a:lvl4pPr>
            <a:lvl5pPr marL="2057145" indent="-228572">
              <a:defRPr kumimoji="1">
                <a:solidFill>
                  <a:schemeClr val="tx1"/>
                </a:solidFill>
                <a:latin typeface="Calibri" panose="020F0502020204030204" pitchFamily="34" charset="0"/>
                <a:ea typeface="ＭＳ Ｐゴシック" panose="020B0600070205080204" pitchFamily="50" charset="-128"/>
              </a:defRPr>
            </a:lvl5pPr>
            <a:lvl6pPr marL="251428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2"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5"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1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111</a:t>
            </a:fld>
            <a:endParaRPr lang="en-US" altLang="ja-JP"/>
          </a:p>
        </p:txBody>
      </p:sp>
    </p:spTree>
    <p:extLst>
      <p:ext uri="{BB962C8B-B14F-4D97-AF65-F5344CB8AC3E}">
        <p14:creationId xmlns:p14="http://schemas.microsoft.com/office/powerpoint/2010/main" val="9023910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dirty="0"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857" indent="-285714">
              <a:defRPr kumimoji="1">
                <a:solidFill>
                  <a:schemeClr val="tx1"/>
                </a:solidFill>
                <a:latin typeface="Calibri" panose="020F0502020204030204" pitchFamily="34" charset="0"/>
                <a:ea typeface="ＭＳ Ｐゴシック" panose="020B0600070205080204" pitchFamily="50" charset="-128"/>
              </a:defRPr>
            </a:lvl2pPr>
            <a:lvl3pPr marL="1142858" indent="-228572">
              <a:defRPr kumimoji="1">
                <a:solidFill>
                  <a:schemeClr val="tx1"/>
                </a:solidFill>
                <a:latin typeface="Calibri" panose="020F0502020204030204" pitchFamily="34" charset="0"/>
                <a:ea typeface="ＭＳ Ｐゴシック" panose="020B0600070205080204" pitchFamily="50" charset="-128"/>
              </a:defRPr>
            </a:lvl3pPr>
            <a:lvl4pPr marL="1600002" indent="-228572">
              <a:defRPr kumimoji="1">
                <a:solidFill>
                  <a:schemeClr val="tx1"/>
                </a:solidFill>
                <a:latin typeface="Calibri" panose="020F0502020204030204" pitchFamily="34" charset="0"/>
                <a:ea typeface="ＭＳ Ｐゴシック" panose="020B0600070205080204" pitchFamily="50" charset="-128"/>
              </a:defRPr>
            </a:lvl4pPr>
            <a:lvl5pPr marL="2057145" indent="-228572">
              <a:defRPr kumimoji="1">
                <a:solidFill>
                  <a:schemeClr val="tx1"/>
                </a:solidFill>
                <a:latin typeface="Calibri" panose="020F0502020204030204" pitchFamily="34" charset="0"/>
                <a:ea typeface="ＭＳ Ｐゴシック" panose="020B0600070205080204" pitchFamily="50" charset="-128"/>
              </a:defRPr>
            </a:lvl5pPr>
            <a:lvl6pPr marL="251428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432"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575"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718" indent="-228572"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112</a:t>
            </a:fld>
            <a:endParaRPr lang="en-US" altLang="ja-JP"/>
          </a:p>
        </p:txBody>
      </p:sp>
    </p:spTree>
    <p:extLst>
      <p:ext uri="{BB962C8B-B14F-4D97-AF65-F5344CB8AC3E}">
        <p14:creationId xmlns:p14="http://schemas.microsoft.com/office/powerpoint/2010/main" val="22302693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113</a:t>
            </a:fld>
            <a:endParaRPr lang="en-US" altLang="ja-JP"/>
          </a:p>
        </p:txBody>
      </p:sp>
    </p:spTree>
    <p:extLst>
      <p:ext uri="{BB962C8B-B14F-4D97-AF65-F5344CB8AC3E}">
        <p14:creationId xmlns:p14="http://schemas.microsoft.com/office/powerpoint/2010/main" val="25658845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114</a:t>
            </a:fld>
            <a:endParaRPr lang="en-US" altLang="ja-JP"/>
          </a:p>
        </p:txBody>
      </p:sp>
    </p:spTree>
    <p:extLst>
      <p:ext uri="{BB962C8B-B14F-4D97-AF65-F5344CB8AC3E}">
        <p14:creationId xmlns:p14="http://schemas.microsoft.com/office/powerpoint/2010/main" val="17561520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dirty="0"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894" indent="-285728">
              <a:defRPr kumimoji="1">
                <a:solidFill>
                  <a:schemeClr val="tx1"/>
                </a:solidFill>
                <a:latin typeface="Calibri" panose="020F0502020204030204" pitchFamily="34" charset="0"/>
                <a:ea typeface="ＭＳ Ｐゴシック" panose="020B0600070205080204" pitchFamily="50" charset="-128"/>
              </a:defRPr>
            </a:lvl2pPr>
            <a:lvl3pPr marL="1142913" indent="-228583">
              <a:defRPr kumimoji="1">
                <a:solidFill>
                  <a:schemeClr val="tx1"/>
                </a:solidFill>
                <a:latin typeface="Calibri" panose="020F0502020204030204" pitchFamily="34" charset="0"/>
                <a:ea typeface="ＭＳ Ｐゴシック" panose="020B0600070205080204" pitchFamily="50" charset="-128"/>
              </a:defRPr>
            </a:lvl3pPr>
            <a:lvl4pPr marL="1600079" indent="-228583">
              <a:defRPr kumimoji="1">
                <a:solidFill>
                  <a:schemeClr val="tx1"/>
                </a:solidFill>
                <a:latin typeface="Calibri" panose="020F0502020204030204" pitchFamily="34" charset="0"/>
                <a:ea typeface="ＭＳ Ｐゴシック" panose="020B0600070205080204" pitchFamily="50" charset="-128"/>
              </a:defRPr>
            </a:lvl4pPr>
            <a:lvl5pPr marL="2057244" indent="-228583">
              <a:defRPr kumimoji="1">
                <a:solidFill>
                  <a:schemeClr val="tx1"/>
                </a:solidFill>
                <a:latin typeface="Calibri" panose="020F0502020204030204" pitchFamily="34" charset="0"/>
                <a:ea typeface="ＭＳ Ｐゴシック" panose="020B0600070205080204" pitchFamily="50" charset="-128"/>
              </a:defRPr>
            </a:lvl5pPr>
            <a:lvl6pPr marL="2514410" indent="-22858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575" indent="-22858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8740" indent="-22858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5906" indent="-22858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115</a:t>
            </a:fld>
            <a:endParaRPr lang="en-US" altLang="ja-JP"/>
          </a:p>
        </p:txBody>
      </p:sp>
    </p:spTree>
    <p:extLst>
      <p:ext uri="{BB962C8B-B14F-4D97-AF65-F5344CB8AC3E}">
        <p14:creationId xmlns:p14="http://schemas.microsoft.com/office/powerpoint/2010/main" val="40740693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116</a:t>
            </a:fld>
            <a:endParaRPr lang="en-US" altLang="ja-JP"/>
          </a:p>
        </p:txBody>
      </p:sp>
    </p:spTree>
    <p:extLst>
      <p:ext uri="{BB962C8B-B14F-4D97-AF65-F5344CB8AC3E}">
        <p14:creationId xmlns:p14="http://schemas.microsoft.com/office/powerpoint/2010/main" val="16797120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dirty="0" smtClean="0"/>
          </a:p>
        </p:txBody>
      </p:sp>
      <p:sp>
        <p:nvSpPr>
          <p:cNvPr id="2457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8DB7314-ECC7-474C-AD98-6B653EA76FF2}" type="slidenum">
              <a:rPr lang="ja-JP" altLang="en-US">
                <a:solidFill>
                  <a:prstClr val="black"/>
                </a:solidFill>
              </a:rPr>
              <a:pPr/>
              <a:t>117</a:t>
            </a:fld>
            <a:endParaRPr lang="en-US" altLang="ja-JP">
              <a:solidFill>
                <a:prstClr val="black"/>
              </a:solidFill>
            </a:endParaRPr>
          </a:p>
        </p:txBody>
      </p:sp>
    </p:spTree>
    <p:extLst>
      <p:ext uri="{BB962C8B-B14F-4D97-AF65-F5344CB8AC3E}">
        <p14:creationId xmlns:p14="http://schemas.microsoft.com/office/powerpoint/2010/main" val="26351331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118</a:t>
            </a:fld>
            <a:endParaRPr lang="en-US" altLang="ja-JP"/>
          </a:p>
        </p:txBody>
      </p:sp>
    </p:spTree>
    <p:extLst>
      <p:ext uri="{BB962C8B-B14F-4D97-AF65-F5344CB8AC3E}">
        <p14:creationId xmlns:p14="http://schemas.microsoft.com/office/powerpoint/2010/main" val="264374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3686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80ACFFC-130C-495E-A5C1-E8316032F5AE}" type="slidenum">
              <a:rPr lang="ja-JP" altLang="en-US"/>
              <a:pPr/>
              <a:t>11</a:t>
            </a:fld>
            <a:endParaRPr lang="en-US" altLang="ja-JP"/>
          </a:p>
        </p:txBody>
      </p:sp>
    </p:spTree>
    <p:extLst>
      <p:ext uri="{BB962C8B-B14F-4D97-AF65-F5344CB8AC3E}">
        <p14:creationId xmlns:p14="http://schemas.microsoft.com/office/powerpoint/2010/main" val="41454877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119</a:t>
            </a:fld>
            <a:endParaRPr lang="en-US" altLang="ja-JP"/>
          </a:p>
        </p:txBody>
      </p:sp>
    </p:spTree>
    <p:extLst>
      <p:ext uri="{BB962C8B-B14F-4D97-AF65-F5344CB8AC3E}">
        <p14:creationId xmlns:p14="http://schemas.microsoft.com/office/powerpoint/2010/main" val="15990535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120</a:t>
            </a:fld>
            <a:endParaRPr lang="en-US" altLang="ja-JP"/>
          </a:p>
        </p:txBody>
      </p:sp>
    </p:spTree>
    <p:extLst>
      <p:ext uri="{BB962C8B-B14F-4D97-AF65-F5344CB8AC3E}">
        <p14:creationId xmlns:p14="http://schemas.microsoft.com/office/powerpoint/2010/main" val="34532871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121</a:t>
            </a:fld>
            <a:endParaRPr lang="en-US" altLang="ja-JP"/>
          </a:p>
        </p:txBody>
      </p:sp>
    </p:spTree>
    <p:extLst>
      <p:ext uri="{BB962C8B-B14F-4D97-AF65-F5344CB8AC3E}">
        <p14:creationId xmlns:p14="http://schemas.microsoft.com/office/powerpoint/2010/main" val="40546747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122</a:t>
            </a:fld>
            <a:endParaRPr lang="en-US" altLang="ja-JP"/>
          </a:p>
        </p:txBody>
      </p:sp>
    </p:spTree>
    <p:extLst>
      <p:ext uri="{BB962C8B-B14F-4D97-AF65-F5344CB8AC3E}">
        <p14:creationId xmlns:p14="http://schemas.microsoft.com/office/powerpoint/2010/main" val="9071520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123</a:t>
            </a:fld>
            <a:endParaRPr lang="en-US" altLang="ja-JP"/>
          </a:p>
        </p:txBody>
      </p:sp>
    </p:spTree>
    <p:extLst>
      <p:ext uri="{BB962C8B-B14F-4D97-AF65-F5344CB8AC3E}">
        <p14:creationId xmlns:p14="http://schemas.microsoft.com/office/powerpoint/2010/main" val="15171672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124</a:t>
            </a:fld>
            <a:endParaRPr lang="en-US" altLang="ja-JP"/>
          </a:p>
        </p:txBody>
      </p:sp>
    </p:spTree>
    <p:extLst>
      <p:ext uri="{BB962C8B-B14F-4D97-AF65-F5344CB8AC3E}">
        <p14:creationId xmlns:p14="http://schemas.microsoft.com/office/powerpoint/2010/main" val="39078096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44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8BFE9A3-BACD-428E-83FA-43DC1C1E0E29}" type="slidenum">
              <a:rPr lang="ja-JP" altLang="en-US"/>
              <a:pPr/>
              <a:t>125</a:t>
            </a:fld>
            <a:endParaRPr lang="en-US" altLang="ja-JP"/>
          </a:p>
        </p:txBody>
      </p:sp>
    </p:spTree>
    <p:extLst>
      <p:ext uri="{BB962C8B-B14F-4D97-AF65-F5344CB8AC3E}">
        <p14:creationId xmlns:p14="http://schemas.microsoft.com/office/powerpoint/2010/main" val="8522241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8944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3A14C2C-3B9F-4953-B79B-A2B01E8E1143}" type="slidenum">
              <a:rPr lang="ja-JP" altLang="en-US"/>
              <a:pPr/>
              <a:t>126</a:t>
            </a:fld>
            <a:endParaRPr lang="en-US" altLang="ja-JP"/>
          </a:p>
        </p:txBody>
      </p:sp>
    </p:spTree>
    <p:extLst>
      <p:ext uri="{BB962C8B-B14F-4D97-AF65-F5344CB8AC3E}">
        <p14:creationId xmlns:p14="http://schemas.microsoft.com/office/powerpoint/2010/main" val="31912016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9149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7F3DF95-582D-40AB-A370-0BADC030139F}" type="slidenum">
              <a:rPr lang="ja-JP" altLang="en-US"/>
              <a:pPr/>
              <a:t>127</a:t>
            </a:fld>
            <a:endParaRPr lang="en-US" altLang="ja-JP"/>
          </a:p>
        </p:txBody>
      </p:sp>
    </p:spTree>
    <p:extLst>
      <p:ext uri="{BB962C8B-B14F-4D97-AF65-F5344CB8AC3E}">
        <p14:creationId xmlns:p14="http://schemas.microsoft.com/office/powerpoint/2010/main" val="15756521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9353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288129E-F25E-4C6B-B93F-A617869B9F24}" type="slidenum">
              <a:rPr lang="ja-JP" altLang="en-US"/>
              <a:pPr/>
              <a:t>128</a:t>
            </a:fld>
            <a:endParaRPr lang="en-US" altLang="ja-JP"/>
          </a:p>
        </p:txBody>
      </p:sp>
    </p:spTree>
    <p:extLst>
      <p:ext uri="{BB962C8B-B14F-4D97-AF65-F5344CB8AC3E}">
        <p14:creationId xmlns:p14="http://schemas.microsoft.com/office/powerpoint/2010/main" val="244797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389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26CF23B-58FA-4DF7-91F2-7FFA97B17767}" type="slidenum">
              <a:rPr lang="ja-JP" altLang="en-US"/>
              <a:pPr/>
              <a:t>12</a:t>
            </a:fld>
            <a:endParaRPr lang="en-US" altLang="ja-JP"/>
          </a:p>
        </p:txBody>
      </p:sp>
    </p:spTree>
    <p:extLst>
      <p:ext uri="{BB962C8B-B14F-4D97-AF65-F5344CB8AC3E}">
        <p14:creationId xmlns:p14="http://schemas.microsoft.com/office/powerpoint/2010/main" val="30713055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95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5DB99F9-712F-4833-862D-992088FEDF9A}" type="slidenum">
              <a:rPr lang="ja-JP" altLang="en-US"/>
              <a:pPr/>
              <a:t>129</a:t>
            </a:fld>
            <a:endParaRPr lang="en-US" altLang="ja-JP"/>
          </a:p>
        </p:txBody>
      </p:sp>
    </p:spTree>
    <p:extLst>
      <p:ext uri="{BB962C8B-B14F-4D97-AF65-F5344CB8AC3E}">
        <p14:creationId xmlns:p14="http://schemas.microsoft.com/office/powerpoint/2010/main" val="42317751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9763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7DBCB75-6DEE-4646-8925-7F8D581C20B2}" type="slidenum">
              <a:rPr lang="ja-JP" altLang="en-US"/>
              <a:pPr/>
              <a:t>130</a:t>
            </a:fld>
            <a:endParaRPr lang="en-US" altLang="ja-JP"/>
          </a:p>
        </p:txBody>
      </p:sp>
    </p:spTree>
    <p:extLst>
      <p:ext uri="{BB962C8B-B14F-4D97-AF65-F5344CB8AC3E}">
        <p14:creationId xmlns:p14="http://schemas.microsoft.com/office/powerpoint/2010/main" val="23492061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996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9CE8D27-A494-4191-9211-BC0CFE804DA0}" type="slidenum">
              <a:rPr lang="ja-JP" altLang="en-US"/>
              <a:pPr/>
              <a:t>131</a:t>
            </a:fld>
            <a:endParaRPr lang="en-US" altLang="ja-JP"/>
          </a:p>
        </p:txBody>
      </p:sp>
    </p:spTree>
    <p:extLst>
      <p:ext uri="{BB962C8B-B14F-4D97-AF65-F5344CB8AC3E}">
        <p14:creationId xmlns:p14="http://schemas.microsoft.com/office/powerpoint/2010/main" val="211050271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017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3C2374F-4216-4139-B266-073B12CAE84B}" type="slidenum">
              <a:rPr lang="ja-JP" altLang="en-US"/>
              <a:pPr/>
              <a:t>132</a:t>
            </a:fld>
            <a:endParaRPr lang="en-US" altLang="ja-JP"/>
          </a:p>
        </p:txBody>
      </p:sp>
    </p:spTree>
    <p:extLst>
      <p:ext uri="{BB962C8B-B14F-4D97-AF65-F5344CB8AC3E}">
        <p14:creationId xmlns:p14="http://schemas.microsoft.com/office/powerpoint/2010/main" val="25683989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0377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14919F7-53C6-425D-9BE8-856AB2874079}" type="slidenum">
              <a:rPr lang="ja-JP" altLang="en-US"/>
              <a:pPr/>
              <a:t>133</a:t>
            </a:fld>
            <a:endParaRPr lang="en-US" altLang="ja-JP"/>
          </a:p>
        </p:txBody>
      </p:sp>
    </p:spTree>
    <p:extLst>
      <p:ext uri="{BB962C8B-B14F-4D97-AF65-F5344CB8AC3E}">
        <p14:creationId xmlns:p14="http://schemas.microsoft.com/office/powerpoint/2010/main" val="22175288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0582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E9C6D3A-9626-4A2A-B0EA-8A267C9931DC}" type="slidenum">
              <a:rPr lang="ja-JP" altLang="en-US"/>
              <a:pPr/>
              <a:t>134</a:t>
            </a:fld>
            <a:endParaRPr lang="en-US" altLang="ja-JP"/>
          </a:p>
        </p:txBody>
      </p:sp>
    </p:spTree>
    <p:extLst>
      <p:ext uri="{BB962C8B-B14F-4D97-AF65-F5344CB8AC3E}">
        <p14:creationId xmlns:p14="http://schemas.microsoft.com/office/powerpoint/2010/main" val="119076625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0787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2E5A064-28BC-41B7-9DE1-2D98987A3D48}" type="slidenum">
              <a:rPr lang="ja-JP" altLang="en-US"/>
              <a:pPr/>
              <a:t>135</a:t>
            </a:fld>
            <a:endParaRPr lang="en-US" altLang="ja-JP"/>
          </a:p>
        </p:txBody>
      </p:sp>
    </p:spTree>
    <p:extLst>
      <p:ext uri="{BB962C8B-B14F-4D97-AF65-F5344CB8AC3E}">
        <p14:creationId xmlns:p14="http://schemas.microsoft.com/office/powerpoint/2010/main" val="42192976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0992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7F3FFA9-2AAB-411F-96A8-2003E414B57D}" type="slidenum">
              <a:rPr lang="ja-JP" altLang="en-US"/>
              <a:pPr/>
              <a:t>136</a:t>
            </a:fld>
            <a:endParaRPr lang="en-US" altLang="ja-JP"/>
          </a:p>
        </p:txBody>
      </p:sp>
    </p:spTree>
    <p:extLst>
      <p:ext uri="{BB962C8B-B14F-4D97-AF65-F5344CB8AC3E}">
        <p14:creationId xmlns:p14="http://schemas.microsoft.com/office/powerpoint/2010/main" val="21104703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1197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D2E400A-F3FD-42B9-8AD1-47F5ED7144C4}" type="slidenum">
              <a:rPr lang="ja-JP" altLang="en-US"/>
              <a:pPr/>
              <a:t>137</a:t>
            </a:fld>
            <a:endParaRPr lang="en-US" altLang="ja-JP"/>
          </a:p>
        </p:txBody>
      </p:sp>
    </p:spTree>
    <p:extLst>
      <p:ext uri="{BB962C8B-B14F-4D97-AF65-F5344CB8AC3E}">
        <p14:creationId xmlns:p14="http://schemas.microsoft.com/office/powerpoint/2010/main" val="34646842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1401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58CC546-7F99-4F15-B3B8-69AF14E8797A}" type="slidenum">
              <a:rPr lang="ja-JP" altLang="en-US"/>
              <a:pPr/>
              <a:t>138</a:t>
            </a:fld>
            <a:endParaRPr lang="en-US" altLang="ja-JP"/>
          </a:p>
        </p:txBody>
      </p:sp>
    </p:spTree>
    <p:extLst>
      <p:ext uri="{BB962C8B-B14F-4D97-AF65-F5344CB8AC3E}">
        <p14:creationId xmlns:p14="http://schemas.microsoft.com/office/powerpoint/2010/main" val="392924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09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3D6B88D-2648-4B2E-BA6B-EC5B951069E5}" type="slidenum">
              <a:rPr lang="ja-JP" altLang="en-US"/>
              <a:pPr/>
              <a:t>13</a:t>
            </a:fld>
            <a:endParaRPr lang="en-US" altLang="ja-JP"/>
          </a:p>
        </p:txBody>
      </p:sp>
    </p:spTree>
    <p:extLst>
      <p:ext uri="{BB962C8B-B14F-4D97-AF65-F5344CB8AC3E}">
        <p14:creationId xmlns:p14="http://schemas.microsoft.com/office/powerpoint/2010/main" val="4562266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1606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84395BB-2EAE-41CF-86BB-EC2ACF517D5F}" type="slidenum">
              <a:rPr lang="ja-JP" altLang="en-US"/>
              <a:pPr/>
              <a:t>139</a:t>
            </a:fld>
            <a:endParaRPr lang="en-US" altLang="ja-JP"/>
          </a:p>
        </p:txBody>
      </p:sp>
    </p:spTree>
    <p:extLst>
      <p:ext uri="{BB962C8B-B14F-4D97-AF65-F5344CB8AC3E}">
        <p14:creationId xmlns:p14="http://schemas.microsoft.com/office/powerpoint/2010/main" val="34364694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181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247D769-19C9-4E52-A3D1-7498837C6386}" type="slidenum">
              <a:rPr lang="ja-JP" altLang="en-US"/>
              <a:pPr/>
              <a:t>140</a:t>
            </a:fld>
            <a:endParaRPr lang="en-US" altLang="ja-JP"/>
          </a:p>
        </p:txBody>
      </p:sp>
    </p:spTree>
    <p:extLst>
      <p:ext uri="{BB962C8B-B14F-4D97-AF65-F5344CB8AC3E}">
        <p14:creationId xmlns:p14="http://schemas.microsoft.com/office/powerpoint/2010/main" val="829919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201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E596B6D-01BE-42EC-BAB1-3062FB6A07E5}" type="slidenum">
              <a:rPr lang="ja-JP" altLang="en-US"/>
              <a:pPr/>
              <a:t>141</a:t>
            </a:fld>
            <a:endParaRPr lang="en-US" altLang="ja-JP"/>
          </a:p>
        </p:txBody>
      </p:sp>
    </p:spTree>
    <p:extLst>
      <p:ext uri="{BB962C8B-B14F-4D97-AF65-F5344CB8AC3E}">
        <p14:creationId xmlns:p14="http://schemas.microsoft.com/office/powerpoint/2010/main" val="20001769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2221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D1A8F98-BE0C-4987-B76F-BE002AB44CB8}" type="slidenum">
              <a:rPr lang="ja-JP" altLang="en-US"/>
              <a:pPr/>
              <a:t>142</a:t>
            </a:fld>
            <a:endParaRPr lang="en-US" altLang="ja-JP"/>
          </a:p>
        </p:txBody>
      </p:sp>
    </p:spTree>
    <p:extLst>
      <p:ext uri="{BB962C8B-B14F-4D97-AF65-F5344CB8AC3E}">
        <p14:creationId xmlns:p14="http://schemas.microsoft.com/office/powerpoint/2010/main" val="3112616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2425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A3AAEE7-1F15-4862-BBCD-7EF4B4F7A647}" type="slidenum">
              <a:rPr lang="ja-JP" altLang="en-US"/>
              <a:pPr/>
              <a:t>143</a:t>
            </a:fld>
            <a:endParaRPr lang="en-US" altLang="ja-JP"/>
          </a:p>
        </p:txBody>
      </p:sp>
    </p:spTree>
    <p:extLst>
      <p:ext uri="{BB962C8B-B14F-4D97-AF65-F5344CB8AC3E}">
        <p14:creationId xmlns:p14="http://schemas.microsoft.com/office/powerpoint/2010/main" val="154011802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2221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D1A8F98-BE0C-4987-B76F-BE002AB44CB8}" type="slidenum">
              <a:rPr lang="ja-JP" altLang="en-US"/>
              <a:pPr/>
              <a:t>144</a:t>
            </a:fld>
            <a:endParaRPr lang="en-US" altLang="ja-JP"/>
          </a:p>
        </p:txBody>
      </p:sp>
    </p:spTree>
    <p:extLst>
      <p:ext uri="{BB962C8B-B14F-4D97-AF65-F5344CB8AC3E}">
        <p14:creationId xmlns:p14="http://schemas.microsoft.com/office/powerpoint/2010/main" val="314529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301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D5874AF-6844-4016-B3F8-ED17B583002B}" type="slidenum">
              <a:rPr lang="ja-JP" altLang="en-US"/>
              <a:pPr/>
              <a:t>14</a:t>
            </a:fld>
            <a:endParaRPr lang="en-US" altLang="ja-JP"/>
          </a:p>
        </p:txBody>
      </p:sp>
    </p:spTree>
    <p:extLst>
      <p:ext uri="{BB962C8B-B14F-4D97-AF65-F5344CB8AC3E}">
        <p14:creationId xmlns:p14="http://schemas.microsoft.com/office/powerpoint/2010/main" val="268709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505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04E1674-EAFF-49C8-A3E6-18941B009216}" type="slidenum">
              <a:rPr lang="ja-JP" altLang="en-US"/>
              <a:pPr/>
              <a:t>15</a:t>
            </a:fld>
            <a:endParaRPr lang="en-US" altLang="ja-JP"/>
          </a:p>
        </p:txBody>
      </p:sp>
    </p:spTree>
    <p:extLst>
      <p:ext uri="{BB962C8B-B14F-4D97-AF65-F5344CB8AC3E}">
        <p14:creationId xmlns:p14="http://schemas.microsoft.com/office/powerpoint/2010/main" val="55957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710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27893C0-B2AE-4F23-A621-E132AD2FAF8A}" type="slidenum">
              <a:rPr lang="ja-JP" altLang="en-US"/>
              <a:pPr/>
              <a:t>16</a:t>
            </a:fld>
            <a:endParaRPr lang="en-US" altLang="ja-JP"/>
          </a:p>
        </p:txBody>
      </p:sp>
    </p:spTree>
    <p:extLst>
      <p:ext uri="{BB962C8B-B14F-4D97-AF65-F5344CB8AC3E}">
        <p14:creationId xmlns:p14="http://schemas.microsoft.com/office/powerpoint/2010/main" val="2393267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915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FACAA69-5761-41BE-BD3B-A61DD02DBD04}" type="slidenum">
              <a:rPr lang="ja-JP" altLang="en-US"/>
              <a:pPr/>
              <a:t>17</a:t>
            </a:fld>
            <a:endParaRPr lang="en-US" altLang="ja-JP"/>
          </a:p>
        </p:txBody>
      </p:sp>
    </p:spTree>
    <p:extLst>
      <p:ext uri="{BB962C8B-B14F-4D97-AF65-F5344CB8AC3E}">
        <p14:creationId xmlns:p14="http://schemas.microsoft.com/office/powerpoint/2010/main" val="372526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512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AB633D2-13F1-45CD-92DD-F6DC38716D83}" type="slidenum">
              <a:rPr lang="ja-JP" altLang="en-US"/>
              <a:pPr/>
              <a:t>18</a:t>
            </a:fld>
            <a:endParaRPr lang="en-US" altLang="ja-JP"/>
          </a:p>
        </p:txBody>
      </p:sp>
    </p:spTree>
    <p:extLst>
      <p:ext uri="{BB962C8B-B14F-4D97-AF65-F5344CB8AC3E}">
        <p14:creationId xmlns:p14="http://schemas.microsoft.com/office/powerpoint/2010/main" val="360992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3444AC-E613-43ED-8609-43DF485BE3C5}" type="slidenum">
              <a:rPr lang="ja-JP" altLang="en-US" smtClean="0"/>
              <a:pPr/>
              <a:t>1</a:t>
            </a:fld>
            <a:endParaRPr lang="en-US" altLang="ja-JP"/>
          </a:p>
        </p:txBody>
      </p:sp>
    </p:spTree>
    <p:extLst>
      <p:ext uri="{BB962C8B-B14F-4D97-AF65-F5344CB8AC3E}">
        <p14:creationId xmlns:p14="http://schemas.microsoft.com/office/powerpoint/2010/main" val="243489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532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BDBD55A-F915-4279-8CF6-31907703EF38}" type="slidenum">
              <a:rPr lang="ja-JP" altLang="en-US"/>
              <a:pPr/>
              <a:t>19</a:t>
            </a:fld>
            <a:endParaRPr lang="en-US" altLang="ja-JP"/>
          </a:p>
        </p:txBody>
      </p:sp>
    </p:spTree>
    <p:extLst>
      <p:ext uri="{BB962C8B-B14F-4D97-AF65-F5344CB8AC3E}">
        <p14:creationId xmlns:p14="http://schemas.microsoft.com/office/powerpoint/2010/main" val="3808497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5529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19008A4-C779-4C3B-9EB1-EDC4D80214C3}" type="slidenum">
              <a:rPr lang="ja-JP" altLang="en-US"/>
              <a:pPr/>
              <a:t>20</a:t>
            </a:fld>
            <a:endParaRPr lang="en-US" altLang="ja-JP"/>
          </a:p>
        </p:txBody>
      </p:sp>
    </p:spTree>
    <p:extLst>
      <p:ext uri="{BB962C8B-B14F-4D97-AF65-F5344CB8AC3E}">
        <p14:creationId xmlns:p14="http://schemas.microsoft.com/office/powerpoint/2010/main" val="12010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5734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4CAAB2-2859-4627-B0EC-BA9F0C13FF00}" type="slidenum">
              <a:rPr lang="ja-JP" altLang="en-US"/>
              <a:pPr/>
              <a:t>21</a:t>
            </a:fld>
            <a:endParaRPr lang="en-US" altLang="ja-JP"/>
          </a:p>
        </p:txBody>
      </p:sp>
    </p:spTree>
    <p:extLst>
      <p:ext uri="{BB962C8B-B14F-4D97-AF65-F5344CB8AC3E}">
        <p14:creationId xmlns:p14="http://schemas.microsoft.com/office/powerpoint/2010/main" val="85750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593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C818DDB-F6AF-40A8-9989-1093029284C1}" type="slidenum">
              <a:rPr lang="ja-JP" altLang="en-US"/>
              <a:pPr/>
              <a:t>22</a:t>
            </a:fld>
            <a:endParaRPr lang="en-US" altLang="ja-JP"/>
          </a:p>
        </p:txBody>
      </p:sp>
    </p:spTree>
    <p:extLst>
      <p:ext uri="{BB962C8B-B14F-4D97-AF65-F5344CB8AC3E}">
        <p14:creationId xmlns:p14="http://schemas.microsoft.com/office/powerpoint/2010/main" val="225555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144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0F6FDE-D567-4EB2-88D6-E9D33473592E}" type="slidenum">
              <a:rPr lang="ja-JP" altLang="en-US"/>
              <a:pPr/>
              <a:t>23</a:t>
            </a:fld>
            <a:endParaRPr lang="en-US" altLang="ja-JP"/>
          </a:p>
        </p:txBody>
      </p:sp>
    </p:spTree>
    <p:extLst>
      <p:ext uri="{BB962C8B-B14F-4D97-AF65-F5344CB8AC3E}">
        <p14:creationId xmlns:p14="http://schemas.microsoft.com/office/powerpoint/2010/main" val="352169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349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8212C4E-17AC-443F-9030-3BD4B39F0631}" type="slidenum">
              <a:rPr lang="ja-JP" altLang="en-US"/>
              <a:pPr/>
              <a:t>24</a:t>
            </a:fld>
            <a:endParaRPr lang="en-US" altLang="ja-JP"/>
          </a:p>
        </p:txBody>
      </p:sp>
    </p:spTree>
    <p:extLst>
      <p:ext uri="{BB962C8B-B14F-4D97-AF65-F5344CB8AC3E}">
        <p14:creationId xmlns:p14="http://schemas.microsoft.com/office/powerpoint/2010/main" val="3122221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553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4AE86EA-CD7F-47F2-ABB2-CC708A4920A6}" type="slidenum">
              <a:rPr lang="ja-JP" altLang="en-US"/>
              <a:pPr/>
              <a:t>25</a:t>
            </a:fld>
            <a:endParaRPr lang="en-US" altLang="ja-JP"/>
          </a:p>
        </p:txBody>
      </p:sp>
    </p:spTree>
    <p:extLst>
      <p:ext uri="{BB962C8B-B14F-4D97-AF65-F5344CB8AC3E}">
        <p14:creationId xmlns:p14="http://schemas.microsoft.com/office/powerpoint/2010/main" val="400681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553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4AE86EA-CD7F-47F2-ABB2-CC708A4920A6}" type="slidenum">
              <a:rPr lang="ja-JP" altLang="en-US"/>
              <a:pPr/>
              <a:t>26</a:t>
            </a:fld>
            <a:endParaRPr lang="en-US" altLang="ja-JP"/>
          </a:p>
        </p:txBody>
      </p:sp>
    </p:spTree>
    <p:extLst>
      <p:ext uri="{BB962C8B-B14F-4D97-AF65-F5344CB8AC3E}">
        <p14:creationId xmlns:p14="http://schemas.microsoft.com/office/powerpoint/2010/main" val="400681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27</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28</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843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01A3542-A95F-44B8-A74D-8CAE016F392F}" type="slidenum">
              <a:rPr lang="ja-JP" altLang="en-US"/>
              <a:pPr/>
              <a:t>2</a:t>
            </a:fld>
            <a:endParaRPr lang="en-US" altLang="ja-JP"/>
          </a:p>
        </p:txBody>
      </p:sp>
    </p:spTree>
    <p:extLst>
      <p:ext uri="{BB962C8B-B14F-4D97-AF65-F5344CB8AC3E}">
        <p14:creationId xmlns:p14="http://schemas.microsoft.com/office/powerpoint/2010/main" val="3965133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29</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30</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737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DA48FFF-2BC5-4E6D-B28D-001F3FE8425B}" type="slidenum">
              <a:rPr lang="ja-JP" altLang="en-US"/>
              <a:pPr/>
              <a:t>31</a:t>
            </a:fld>
            <a:endParaRPr lang="en-US" altLang="ja-JP"/>
          </a:p>
        </p:txBody>
      </p:sp>
    </p:spTree>
    <p:extLst>
      <p:ext uri="{BB962C8B-B14F-4D97-AF65-F5344CB8AC3E}">
        <p14:creationId xmlns:p14="http://schemas.microsoft.com/office/powerpoint/2010/main" val="127788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7577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C4C1B67-9CCF-44F1-A7FA-CE84C1DE009A}" type="slidenum">
              <a:rPr lang="ja-JP" altLang="en-US"/>
              <a:pPr/>
              <a:t>32</a:t>
            </a:fld>
            <a:endParaRPr lang="en-US" altLang="ja-JP"/>
          </a:p>
        </p:txBody>
      </p:sp>
    </p:spTree>
    <p:extLst>
      <p:ext uri="{BB962C8B-B14F-4D97-AF65-F5344CB8AC3E}">
        <p14:creationId xmlns:p14="http://schemas.microsoft.com/office/powerpoint/2010/main" val="353754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33</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34</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35</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81078F-4304-464E-B9CE-C31F9AB81BBF}" type="slidenum">
              <a:rPr lang="ja-JP" altLang="en-US"/>
              <a:pPr/>
              <a:t>36</a:t>
            </a:fld>
            <a:endParaRPr lang="en-US" altLang="ja-JP"/>
          </a:p>
        </p:txBody>
      </p:sp>
    </p:spTree>
    <p:extLst>
      <p:ext uri="{BB962C8B-B14F-4D97-AF65-F5344CB8AC3E}">
        <p14:creationId xmlns:p14="http://schemas.microsoft.com/office/powerpoint/2010/main" val="2422507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8192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E7406D1-C48A-400C-94FA-B3BC29D4E69B}" type="slidenum">
              <a:rPr lang="ja-JP" altLang="en-US"/>
              <a:pPr/>
              <a:t>37</a:t>
            </a:fld>
            <a:endParaRPr lang="en-US" altLang="ja-JP"/>
          </a:p>
        </p:txBody>
      </p:sp>
    </p:spTree>
    <p:extLst>
      <p:ext uri="{BB962C8B-B14F-4D97-AF65-F5344CB8AC3E}">
        <p14:creationId xmlns:p14="http://schemas.microsoft.com/office/powerpoint/2010/main" val="1791202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8397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6DFB06E-93E0-434A-96EA-01507E6FF176}" type="slidenum">
              <a:rPr lang="ja-JP" altLang="en-US"/>
              <a:pPr/>
              <a:t>38</a:t>
            </a:fld>
            <a:endParaRPr lang="en-US" altLang="ja-JP"/>
          </a:p>
        </p:txBody>
      </p:sp>
    </p:spTree>
    <p:extLst>
      <p:ext uri="{BB962C8B-B14F-4D97-AF65-F5344CB8AC3E}">
        <p14:creationId xmlns:p14="http://schemas.microsoft.com/office/powerpoint/2010/main" val="401823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04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EA9E134-ED89-41C2-BD9A-7BEE8F1370CA}" type="slidenum">
              <a:rPr lang="ja-JP" altLang="en-US"/>
              <a:pPr/>
              <a:t>3</a:t>
            </a:fld>
            <a:endParaRPr lang="en-US" altLang="ja-JP"/>
          </a:p>
        </p:txBody>
      </p:sp>
    </p:spTree>
    <p:extLst>
      <p:ext uri="{BB962C8B-B14F-4D97-AF65-F5344CB8AC3E}">
        <p14:creationId xmlns:p14="http://schemas.microsoft.com/office/powerpoint/2010/main" val="1331017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8601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21AA640-74C6-4CD4-A26F-C8183FB129EB}" type="slidenum">
              <a:rPr lang="ja-JP" altLang="en-US"/>
              <a:pPr/>
              <a:t>39</a:t>
            </a:fld>
            <a:endParaRPr lang="en-US" altLang="ja-JP"/>
          </a:p>
        </p:txBody>
      </p:sp>
    </p:spTree>
    <p:extLst>
      <p:ext uri="{BB962C8B-B14F-4D97-AF65-F5344CB8AC3E}">
        <p14:creationId xmlns:p14="http://schemas.microsoft.com/office/powerpoint/2010/main" val="2773919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8806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A8AE55-0161-4618-83C4-00A0B97B6D44}" type="slidenum">
              <a:rPr lang="ja-JP" altLang="en-US"/>
              <a:pPr/>
              <a:t>40</a:t>
            </a:fld>
            <a:endParaRPr lang="en-US" altLang="ja-JP"/>
          </a:p>
        </p:txBody>
      </p:sp>
    </p:spTree>
    <p:extLst>
      <p:ext uri="{BB962C8B-B14F-4D97-AF65-F5344CB8AC3E}">
        <p14:creationId xmlns:p14="http://schemas.microsoft.com/office/powerpoint/2010/main" val="2422404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01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9588C05-2D58-469D-BEEF-0C157104FF98}" type="slidenum">
              <a:rPr lang="ja-JP" altLang="en-US"/>
              <a:pPr/>
              <a:t>41</a:t>
            </a:fld>
            <a:endParaRPr lang="en-US" altLang="ja-JP"/>
          </a:p>
        </p:txBody>
      </p:sp>
    </p:spTree>
    <p:extLst>
      <p:ext uri="{BB962C8B-B14F-4D97-AF65-F5344CB8AC3E}">
        <p14:creationId xmlns:p14="http://schemas.microsoft.com/office/powerpoint/2010/main" val="323768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21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AAFA44F-E8CD-4A2E-B4D9-85A123490578}" type="slidenum">
              <a:rPr lang="ja-JP" altLang="en-US"/>
              <a:pPr/>
              <a:t>42</a:t>
            </a:fld>
            <a:endParaRPr lang="en-US" altLang="ja-JP"/>
          </a:p>
        </p:txBody>
      </p:sp>
    </p:spTree>
    <p:extLst>
      <p:ext uri="{BB962C8B-B14F-4D97-AF65-F5344CB8AC3E}">
        <p14:creationId xmlns:p14="http://schemas.microsoft.com/office/powerpoint/2010/main" val="2903143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625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966ADE0-829C-47E3-8B54-85E2D7C836DB}" type="slidenum">
              <a:rPr lang="ja-JP" altLang="en-US"/>
              <a:pPr/>
              <a:t>43</a:t>
            </a:fld>
            <a:endParaRPr lang="en-US" altLang="ja-JP"/>
          </a:p>
        </p:txBody>
      </p:sp>
    </p:spTree>
    <p:extLst>
      <p:ext uri="{BB962C8B-B14F-4D97-AF65-F5344CB8AC3E}">
        <p14:creationId xmlns:p14="http://schemas.microsoft.com/office/powerpoint/2010/main" val="2573319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625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966ADE0-829C-47E3-8B54-85E2D7C836DB}" type="slidenum">
              <a:rPr lang="ja-JP" altLang="en-US"/>
              <a:pPr/>
              <a:t>44</a:t>
            </a:fld>
            <a:endParaRPr lang="en-US" altLang="ja-JP"/>
          </a:p>
        </p:txBody>
      </p:sp>
    </p:spTree>
    <p:extLst>
      <p:ext uri="{BB962C8B-B14F-4D97-AF65-F5344CB8AC3E}">
        <p14:creationId xmlns:p14="http://schemas.microsoft.com/office/powerpoint/2010/main" val="1897544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9830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A68B3A0-FFCB-4608-8EFA-F314114595AF}" type="slidenum">
              <a:rPr lang="ja-JP" altLang="en-US"/>
              <a:pPr/>
              <a:t>45</a:t>
            </a:fld>
            <a:endParaRPr lang="en-US" altLang="ja-JP"/>
          </a:p>
        </p:txBody>
      </p:sp>
    </p:spTree>
    <p:extLst>
      <p:ext uri="{BB962C8B-B14F-4D97-AF65-F5344CB8AC3E}">
        <p14:creationId xmlns:p14="http://schemas.microsoft.com/office/powerpoint/2010/main" val="3292300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035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A79FAE6-4A4B-49D7-AF4C-92FB5BC7AB40}" type="slidenum">
              <a:rPr lang="ja-JP" altLang="en-US"/>
              <a:pPr/>
              <a:t>46</a:t>
            </a:fld>
            <a:endParaRPr lang="en-US" altLang="ja-JP"/>
          </a:p>
        </p:txBody>
      </p:sp>
    </p:spTree>
    <p:extLst>
      <p:ext uri="{BB962C8B-B14F-4D97-AF65-F5344CB8AC3E}">
        <p14:creationId xmlns:p14="http://schemas.microsoft.com/office/powerpoint/2010/main" val="4190949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24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2471F00-51A6-40EA-9684-F6175658177C}" type="slidenum">
              <a:rPr lang="ja-JP" altLang="en-US"/>
              <a:pPr/>
              <a:t>47</a:t>
            </a:fld>
            <a:endParaRPr lang="en-US" altLang="ja-JP"/>
          </a:p>
        </p:txBody>
      </p:sp>
    </p:spTree>
    <p:extLst>
      <p:ext uri="{BB962C8B-B14F-4D97-AF65-F5344CB8AC3E}">
        <p14:creationId xmlns:p14="http://schemas.microsoft.com/office/powerpoint/2010/main" val="3780612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44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8BFE9A3-BACD-428E-83FA-43DC1C1E0E29}" type="slidenum">
              <a:rPr lang="ja-JP" altLang="en-US"/>
              <a:pPr/>
              <a:t>48</a:t>
            </a:fld>
            <a:endParaRPr lang="en-US" altLang="ja-JP"/>
          </a:p>
        </p:txBody>
      </p:sp>
    </p:spTree>
    <p:extLst>
      <p:ext uri="{BB962C8B-B14F-4D97-AF65-F5344CB8AC3E}">
        <p14:creationId xmlns:p14="http://schemas.microsoft.com/office/powerpoint/2010/main" val="852224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25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9C3928E-F862-4814-9173-B4BA5D7CB01C}" type="slidenum">
              <a:rPr lang="ja-JP" altLang="en-US"/>
              <a:pPr/>
              <a:t>4</a:t>
            </a:fld>
            <a:endParaRPr lang="en-US" altLang="ja-JP"/>
          </a:p>
        </p:txBody>
      </p:sp>
    </p:spTree>
    <p:extLst>
      <p:ext uri="{BB962C8B-B14F-4D97-AF65-F5344CB8AC3E}">
        <p14:creationId xmlns:p14="http://schemas.microsoft.com/office/powerpoint/2010/main" val="4269372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649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5AAD8D0-53F4-40E8-B0CD-15E922EEEC23}" type="slidenum">
              <a:rPr lang="ja-JP" altLang="en-US"/>
              <a:pPr/>
              <a:t>49</a:t>
            </a:fld>
            <a:endParaRPr lang="en-US" altLang="ja-JP"/>
          </a:p>
        </p:txBody>
      </p:sp>
    </p:spTree>
    <p:extLst>
      <p:ext uri="{BB962C8B-B14F-4D97-AF65-F5344CB8AC3E}">
        <p14:creationId xmlns:p14="http://schemas.microsoft.com/office/powerpoint/2010/main" val="2584827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854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5C819E4-ABC6-4F21-98B3-35FC71FF196B}" type="slidenum">
              <a:rPr lang="ja-JP" altLang="en-US"/>
              <a:pPr/>
              <a:t>50</a:t>
            </a:fld>
            <a:endParaRPr lang="en-US" altLang="ja-JP"/>
          </a:p>
        </p:txBody>
      </p:sp>
    </p:spTree>
    <p:extLst>
      <p:ext uri="{BB962C8B-B14F-4D97-AF65-F5344CB8AC3E}">
        <p14:creationId xmlns:p14="http://schemas.microsoft.com/office/powerpoint/2010/main" val="2607835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105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656B1B6-4320-4F38-8F80-ACE907C09DEB}" type="slidenum">
              <a:rPr lang="ja-JP" altLang="en-US"/>
              <a:pPr/>
              <a:t>51</a:t>
            </a:fld>
            <a:endParaRPr lang="en-US" altLang="ja-JP"/>
          </a:p>
        </p:txBody>
      </p:sp>
    </p:spTree>
    <p:extLst>
      <p:ext uri="{BB962C8B-B14F-4D97-AF65-F5344CB8AC3E}">
        <p14:creationId xmlns:p14="http://schemas.microsoft.com/office/powerpoint/2010/main" val="1336835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1264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A712B38-A652-4FB6-AF36-49A3977A2669}" type="slidenum">
              <a:rPr lang="ja-JP" altLang="en-US"/>
              <a:pPr/>
              <a:t>52</a:t>
            </a:fld>
            <a:endParaRPr lang="en-US" altLang="ja-JP"/>
          </a:p>
        </p:txBody>
      </p:sp>
    </p:spTree>
    <p:extLst>
      <p:ext uri="{BB962C8B-B14F-4D97-AF65-F5344CB8AC3E}">
        <p14:creationId xmlns:p14="http://schemas.microsoft.com/office/powerpoint/2010/main" val="4238625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1469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64D614C-D718-4E2C-A8E4-60E9B144DE66}" type="slidenum">
              <a:rPr lang="ja-JP" altLang="en-US"/>
              <a:pPr/>
              <a:t>53</a:t>
            </a:fld>
            <a:endParaRPr lang="en-US" altLang="ja-JP"/>
          </a:p>
        </p:txBody>
      </p:sp>
    </p:spTree>
    <p:extLst>
      <p:ext uri="{BB962C8B-B14F-4D97-AF65-F5344CB8AC3E}">
        <p14:creationId xmlns:p14="http://schemas.microsoft.com/office/powerpoint/2010/main" val="3716735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1673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E9B24A7-52EF-4EB0-AE25-6246A14908E4}" type="slidenum">
              <a:rPr lang="ja-JP" altLang="en-US"/>
              <a:pPr/>
              <a:t>54</a:t>
            </a:fld>
            <a:endParaRPr lang="en-US" altLang="ja-JP"/>
          </a:p>
        </p:txBody>
      </p:sp>
    </p:spTree>
    <p:extLst>
      <p:ext uri="{BB962C8B-B14F-4D97-AF65-F5344CB8AC3E}">
        <p14:creationId xmlns:p14="http://schemas.microsoft.com/office/powerpoint/2010/main" val="2091686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187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4F0B658-707D-40ED-BB7F-ADF443FB263F}" type="slidenum">
              <a:rPr lang="ja-JP" altLang="en-US"/>
              <a:pPr/>
              <a:t>55</a:t>
            </a:fld>
            <a:endParaRPr lang="en-US" altLang="ja-JP"/>
          </a:p>
        </p:txBody>
      </p:sp>
    </p:spTree>
    <p:extLst>
      <p:ext uri="{BB962C8B-B14F-4D97-AF65-F5344CB8AC3E}">
        <p14:creationId xmlns:p14="http://schemas.microsoft.com/office/powerpoint/2010/main" val="14764494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44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8BFE9A3-BACD-428E-83FA-43DC1C1E0E29}" type="slidenum">
              <a:rPr lang="ja-JP" altLang="en-US"/>
              <a:pPr/>
              <a:t>56</a:t>
            </a:fld>
            <a:endParaRPr lang="en-US" altLang="ja-JP"/>
          </a:p>
        </p:txBody>
      </p:sp>
    </p:spTree>
    <p:extLst>
      <p:ext uri="{BB962C8B-B14F-4D97-AF65-F5344CB8AC3E}">
        <p14:creationId xmlns:p14="http://schemas.microsoft.com/office/powerpoint/2010/main" val="852224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28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1D28385-6CB9-4A51-ABFA-F7B7F00E2B9A}" type="slidenum">
              <a:rPr lang="ja-JP" altLang="en-US"/>
              <a:pPr/>
              <a:t>57</a:t>
            </a:fld>
            <a:endParaRPr lang="en-US" altLang="ja-JP"/>
          </a:p>
        </p:txBody>
      </p:sp>
    </p:spTree>
    <p:extLst>
      <p:ext uri="{BB962C8B-B14F-4D97-AF65-F5344CB8AC3E}">
        <p14:creationId xmlns:p14="http://schemas.microsoft.com/office/powerpoint/2010/main" val="1947565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49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7519BAB-6773-4662-A8B2-B125B715EF87}" type="slidenum">
              <a:rPr lang="ja-JP" altLang="en-US"/>
              <a:pPr/>
              <a:t>58</a:t>
            </a:fld>
            <a:endParaRPr lang="en-US" altLang="ja-JP"/>
          </a:p>
        </p:txBody>
      </p:sp>
    </p:spTree>
    <p:extLst>
      <p:ext uri="{BB962C8B-B14F-4D97-AF65-F5344CB8AC3E}">
        <p14:creationId xmlns:p14="http://schemas.microsoft.com/office/powerpoint/2010/main" val="299482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457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8DB7314-ECC7-474C-AD98-6B653EA76FF2}" type="slidenum">
              <a:rPr lang="ja-JP" altLang="en-US"/>
              <a:pPr/>
              <a:t>5</a:t>
            </a:fld>
            <a:endParaRPr lang="en-US" altLang="ja-JP"/>
          </a:p>
        </p:txBody>
      </p:sp>
    </p:spTree>
    <p:extLst>
      <p:ext uri="{BB962C8B-B14F-4D97-AF65-F5344CB8AC3E}">
        <p14:creationId xmlns:p14="http://schemas.microsoft.com/office/powerpoint/2010/main" val="2445690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697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1A9D718-3D69-4D7E-9F95-1B7A6EB6CF9E}" type="slidenum">
              <a:rPr lang="ja-JP" altLang="en-US"/>
              <a:pPr/>
              <a:t>59</a:t>
            </a:fld>
            <a:endParaRPr lang="en-US" altLang="ja-JP"/>
          </a:p>
        </p:txBody>
      </p:sp>
    </p:spTree>
    <p:extLst>
      <p:ext uri="{BB962C8B-B14F-4D97-AF65-F5344CB8AC3E}">
        <p14:creationId xmlns:p14="http://schemas.microsoft.com/office/powerpoint/2010/main" val="25886854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902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DF15206-FB40-4BF5-B5F3-2A70A4EAF2BA}" type="slidenum">
              <a:rPr lang="ja-JP" altLang="en-US"/>
              <a:pPr/>
              <a:t>60</a:t>
            </a:fld>
            <a:endParaRPr lang="en-US" altLang="ja-JP"/>
          </a:p>
        </p:txBody>
      </p:sp>
    </p:spTree>
    <p:extLst>
      <p:ext uri="{BB962C8B-B14F-4D97-AF65-F5344CB8AC3E}">
        <p14:creationId xmlns:p14="http://schemas.microsoft.com/office/powerpoint/2010/main" val="18680990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107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CD820D7-7DA6-4C88-9DB7-346BD18A2455}" type="slidenum">
              <a:rPr lang="ja-JP" altLang="en-US"/>
              <a:pPr/>
              <a:t>61</a:t>
            </a:fld>
            <a:endParaRPr lang="en-US" altLang="ja-JP"/>
          </a:p>
        </p:txBody>
      </p:sp>
    </p:spTree>
    <p:extLst>
      <p:ext uri="{BB962C8B-B14F-4D97-AF65-F5344CB8AC3E}">
        <p14:creationId xmlns:p14="http://schemas.microsoft.com/office/powerpoint/2010/main" val="848661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312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507493-FB7E-44AC-9F2F-999E84B3FC17}" type="slidenum">
              <a:rPr lang="ja-JP" altLang="en-US"/>
              <a:pPr/>
              <a:t>62</a:t>
            </a:fld>
            <a:endParaRPr lang="en-US" altLang="ja-JP"/>
          </a:p>
        </p:txBody>
      </p:sp>
    </p:spTree>
    <p:extLst>
      <p:ext uri="{BB962C8B-B14F-4D97-AF65-F5344CB8AC3E}">
        <p14:creationId xmlns:p14="http://schemas.microsoft.com/office/powerpoint/2010/main" val="778365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517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BDEF3A1-70A9-4425-9341-1A32EECAE11E}" type="slidenum">
              <a:rPr lang="ja-JP" altLang="en-US"/>
              <a:pPr/>
              <a:t>63</a:t>
            </a:fld>
            <a:endParaRPr lang="en-US" altLang="ja-JP"/>
          </a:p>
        </p:txBody>
      </p:sp>
    </p:spTree>
    <p:extLst>
      <p:ext uri="{BB962C8B-B14F-4D97-AF65-F5344CB8AC3E}">
        <p14:creationId xmlns:p14="http://schemas.microsoft.com/office/powerpoint/2010/main" val="3496488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721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02AC1B9-0C56-428B-99A4-2CFB39521D26}" type="slidenum">
              <a:rPr lang="ja-JP" altLang="en-US"/>
              <a:pPr/>
              <a:t>64</a:t>
            </a:fld>
            <a:endParaRPr lang="en-US" altLang="ja-JP"/>
          </a:p>
        </p:txBody>
      </p:sp>
    </p:spTree>
    <p:extLst>
      <p:ext uri="{BB962C8B-B14F-4D97-AF65-F5344CB8AC3E}">
        <p14:creationId xmlns:p14="http://schemas.microsoft.com/office/powerpoint/2010/main" val="2841482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926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8B6387E-AA82-471C-95C9-2C6191FCE4CD}" type="slidenum">
              <a:rPr lang="ja-JP" altLang="en-US"/>
              <a:pPr/>
              <a:t>65</a:t>
            </a:fld>
            <a:endParaRPr lang="en-US" altLang="ja-JP"/>
          </a:p>
        </p:txBody>
      </p:sp>
    </p:spTree>
    <p:extLst>
      <p:ext uri="{BB962C8B-B14F-4D97-AF65-F5344CB8AC3E}">
        <p14:creationId xmlns:p14="http://schemas.microsoft.com/office/powerpoint/2010/main" val="4965700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66</a:t>
            </a:fld>
            <a:endParaRPr lang="en-US" altLang="ja-JP"/>
          </a:p>
        </p:txBody>
      </p:sp>
    </p:spTree>
    <p:extLst>
      <p:ext uri="{BB962C8B-B14F-4D97-AF65-F5344CB8AC3E}">
        <p14:creationId xmlns:p14="http://schemas.microsoft.com/office/powerpoint/2010/main" val="1406247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336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9F2D065-90B5-420E-BA16-A12B66DC1D9A}" type="slidenum">
              <a:rPr lang="ja-JP" altLang="en-US"/>
              <a:pPr/>
              <a:t>67</a:t>
            </a:fld>
            <a:endParaRPr lang="en-US" altLang="ja-JP"/>
          </a:p>
        </p:txBody>
      </p:sp>
    </p:spTree>
    <p:extLst>
      <p:ext uri="{BB962C8B-B14F-4D97-AF65-F5344CB8AC3E}">
        <p14:creationId xmlns:p14="http://schemas.microsoft.com/office/powerpoint/2010/main" val="1982154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541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9D19736-25B8-43D7-B774-E69B1B0B8B44}" type="slidenum">
              <a:rPr lang="ja-JP" altLang="en-US"/>
              <a:pPr/>
              <a:t>68</a:t>
            </a:fld>
            <a:endParaRPr lang="en-US" altLang="ja-JP"/>
          </a:p>
        </p:txBody>
      </p:sp>
    </p:spTree>
    <p:extLst>
      <p:ext uri="{BB962C8B-B14F-4D97-AF65-F5344CB8AC3E}">
        <p14:creationId xmlns:p14="http://schemas.microsoft.com/office/powerpoint/2010/main" val="87848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662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7BCEB11-5449-4A2B-B044-AFE81716B384}" type="slidenum">
              <a:rPr lang="ja-JP" altLang="en-US"/>
              <a:pPr/>
              <a:t>6</a:t>
            </a:fld>
            <a:endParaRPr lang="en-US" altLang="ja-JP"/>
          </a:p>
        </p:txBody>
      </p:sp>
    </p:spTree>
    <p:extLst>
      <p:ext uri="{BB962C8B-B14F-4D97-AF65-F5344CB8AC3E}">
        <p14:creationId xmlns:p14="http://schemas.microsoft.com/office/powerpoint/2010/main" val="42566877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745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E81EBBF-F5D6-4D90-86CA-797E411705D6}" type="slidenum">
              <a:rPr lang="ja-JP" altLang="en-US"/>
              <a:pPr/>
              <a:t>69</a:t>
            </a:fld>
            <a:endParaRPr lang="en-US" altLang="ja-JP"/>
          </a:p>
        </p:txBody>
      </p:sp>
    </p:spTree>
    <p:extLst>
      <p:ext uri="{BB962C8B-B14F-4D97-AF65-F5344CB8AC3E}">
        <p14:creationId xmlns:p14="http://schemas.microsoft.com/office/powerpoint/2010/main" val="29573056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044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8BFE9A3-BACD-428E-83FA-43DC1C1E0E29}" type="slidenum">
              <a:rPr lang="ja-JP" altLang="en-US"/>
              <a:pPr/>
              <a:t>70</a:t>
            </a:fld>
            <a:endParaRPr lang="en-US" altLang="ja-JP"/>
          </a:p>
        </p:txBody>
      </p:sp>
    </p:spTree>
    <p:extLst>
      <p:ext uri="{BB962C8B-B14F-4D97-AF65-F5344CB8AC3E}">
        <p14:creationId xmlns:p14="http://schemas.microsoft.com/office/powerpoint/2010/main" val="8522241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155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E723DF8-BEB5-4377-8843-9E87BAEBE5B6}" type="slidenum">
              <a:rPr lang="ja-JP" altLang="en-US"/>
              <a:pPr/>
              <a:t>71</a:t>
            </a:fld>
            <a:endParaRPr lang="en-US" altLang="ja-JP"/>
          </a:p>
        </p:txBody>
      </p:sp>
    </p:spTree>
    <p:extLst>
      <p:ext uri="{BB962C8B-B14F-4D97-AF65-F5344CB8AC3E}">
        <p14:creationId xmlns:p14="http://schemas.microsoft.com/office/powerpoint/2010/main" val="34133673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36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6252877-3E60-4998-AC7A-B065E02976B1}" type="slidenum">
              <a:rPr lang="ja-JP" altLang="en-US"/>
              <a:pPr/>
              <a:t>72</a:t>
            </a:fld>
            <a:endParaRPr lang="en-US" altLang="ja-JP"/>
          </a:p>
        </p:txBody>
      </p:sp>
    </p:spTree>
    <p:extLst>
      <p:ext uri="{BB962C8B-B14F-4D97-AF65-F5344CB8AC3E}">
        <p14:creationId xmlns:p14="http://schemas.microsoft.com/office/powerpoint/2010/main" val="8679759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56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3E885F7-1D1A-42E0-AC92-E2EB73CA5FFF}" type="slidenum">
              <a:rPr lang="ja-JP" altLang="en-US"/>
              <a:pPr/>
              <a:t>73</a:t>
            </a:fld>
            <a:endParaRPr lang="en-US" altLang="ja-JP"/>
          </a:p>
        </p:txBody>
      </p:sp>
    </p:spTree>
    <p:extLst>
      <p:ext uri="{BB962C8B-B14F-4D97-AF65-F5344CB8AC3E}">
        <p14:creationId xmlns:p14="http://schemas.microsoft.com/office/powerpoint/2010/main" val="41825425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769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9F88231-35C6-4900-9FAB-2D2A978AFDC1}" type="slidenum">
              <a:rPr lang="ja-JP" altLang="en-US"/>
              <a:pPr/>
              <a:t>74</a:t>
            </a:fld>
            <a:endParaRPr lang="en-US" altLang="ja-JP"/>
          </a:p>
        </p:txBody>
      </p:sp>
    </p:spTree>
    <p:extLst>
      <p:ext uri="{BB962C8B-B14F-4D97-AF65-F5344CB8AC3E}">
        <p14:creationId xmlns:p14="http://schemas.microsoft.com/office/powerpoint/2010/main" val="709180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974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127AD83-90DF-4020-9060-74606227CB04}" type="slidenum">
              <a:rPr lang="ja-JP" altLang="en-US"/>
              <a:pPr/>
              <a:t>75</a:t>
            </a:fld>
            <a:endParaRPr lang="en-US" altLang="ja-JP"/>
          </a:p>
        </p:txBody>
      </p:sp>
    </p:spTree>
    <p:extLst>
      <p:ext uri="{BB962C8B-B14F-4D97-AF65-F5344CB8AC3E}">
        <p14:creationId xmlns:p14="http://schemas.microsoft.com/office/powerpoint/2010/main" val="3909924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179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1549D7-5563-41B7-A2BD-ECF1760FD3A8}" type="slidenum">
              <a:rPr lang="ja-JP" altLang="en-US"/>
              <a:pPr/>
              <a:t>76</a:t>
            </a:fld>
            <a:endParaRPr lang="en-US" altLang="ja-JP"/>
          </a:p>
        </p:txBody>
      </p:sp>
    </p:spTree>
    <p:extLst>
      <p:ext uri="{BB962C8B-B14F-4D97-AF65-F5344CB8AC3E}">
        <p14:creationId xmlns:p14="http://schemas.microsoft.com/office/powerpoint/2010/main" val="34248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384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33444BE-CD64-4877-A705-5BBE9D4CB0EC}" type="slidenum">
              <a:rPr lang="ja-JP" altLang="en-US"/>
              <a:pPr/>
              <a:t>77</a:t>
            </a:fld>
            <a:endParaRPr lang="en-US" altLang="ja-JP"/>
          </a:p>
        </p:txBody>
      </p:sp>
    </p:spTree>
    <p:extLst>
      <p:ext uri="{BB962C8B-B14F-4D97-AF65-F5344CB8AC3E}">
        <p14:creationId xmlns:p14="http://schemas.microsoft.com/office/powerpoint/2010/main" val="381058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589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F5F1183-2957-4E5B-84BF-1FC7C11B5C83}" type="slidenum">
              <a:rPr lang="ja-JP" altLang="en-US"/>
              <a:pPr/>
              <a:t>78</a:t>
            </a:fld>
            <a:endParaRPr lang="en-US" altLang="ja-JP"/>
          </a:p>
        </p:txBody>
      </p:sp>
    </p:spTree>
    <p:extLst>
      <p:ext uri="{BB962C8B-B14F-4D97-AF65-F5344CB8AC3E}">
        <p14:creationId xmlns:p14="http://schemas.microsoft.com/office/powerpoint/2010/main" val="199551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2867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6DB8D9A-38C3-41EE-A142-50C734ABC427}" type="slidenum">
              <a:rPr lang="ja-JP" altLang="en-US"/>
              <a:pPr/>
              <a:t>7</a:t>
            </a:fld>
            <a:endParaRPr lang="en-US" altLang="ja-JP"/>
          </a:p>
        </p:txBody>
      </p:sp>
    </p:spTree>
    <p:extLst>
      <p:ext uri="{BB962C8B-B14F-4D97-AF65-F5344CB8AC3E}">
        <p14:creationId xmlns:p14="http://schemas.microsoft.com/office/powerpoint/2010/main" val="15154501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793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32353DD-6F0B-4881-AF43-CED6BE030D10}" type="slidenum">
              <a:rPr lang="ja-JP" altLang="en-US"/>
              <a:pPr/>
              <a:t>79</a:t>
            </a:fld>
            <a:endParaRPr lang="en-US" altLang="ja-JP"/>
          </a:p>
        </p:txBody>
      </p:sp>
    </p:spTree>
    <p:extLst>
      <p:ext uri="{BB962C8B-B14F-4D97-AF65-F5344CB8AC3E}">
        <p14:creationId xmlns:p14="http://schemas.microsoft.com/office/powerpoint/2010/main" val="28345269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80</a:t>
            </a:fld>
            <a:endParaRPr lang="en-US" altLang="ja-JP"/>
          </a:p>
        </p:txBody>
      </p:sp>
    </p:spTree>
    <p:extLst>
      <p:ext uri="{BB962C8B-B14F-4D97-AF65-F5344CB8AC3E}">
        <p14:creationId xmlns:p14="http://schemas.microsoft.com/office/powerpoint/2010/main" val="1828367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40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7C72AF0-0D0E-46F2-92BC-710F46C7A530}" type="slidenum">
              <a:rPr lang="ja-JP" altLang="en-US"/>
              <a:pPr/>
              <a:t>81</a:t>
            </a:fld>
            <a:endParaRPr lang="en-US" altLang="ja-JP"/>
          </a:p>
        </p:txBody>
      </p:sp>
    </p:spTree>
    <p:extLst>
      <p:ext uri="{BB962C8B-B14F-4D97-AF65-F5344CB8AC3E}">
        <p14:creationId xmlns:p14="http://schemas.microsoft.com/office/powerpoint/2010/main" val="19038228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203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B9A8191-5CE9-412A-8172-EEC89749B801}" type="slidenum">
              <a:rPr lang="ja-JP" altLang="en-US"/>
              <a:pPr/>
              <a:t>82</a:t>
            </a:fld>
            <a:endParaRPr lang="en-US" altLang="ja-JP"/>
          </a:p>
        </p:txBody>
      </p:sp>
    </p:spTree>
    <p:extLst>
      <p:ext uri="{BB962C8B-B14F-4D97-AF65-F5344CB8AC3E}">
        <p14:creationId xmlns:p14="http://schemas.microsoft.com/office/powerpoint/2010/main" val="27062498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61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2E34DCA-E0F8-467B-9681-9A383988705B}" type="slidenum">
              <a:rPr lang="ja-JP" altLang="en-US"/>
              <a:pPr/>
              <a:t>83</a:t>
            </a:fld>
            <a:endParaRPr lang="en-US" altLang="ja-JP"/>
          </a:p>
        </p:txBody>
      </p:sp>
    </p:spTree>
    <p:extLst>
      <p:ext uri="{BB962C8B-B14F-4D97-AF65-F5344CB8AC3E}">
        <p14:creationId xmlns:p14="http://schemas.microsoft.com/office/powerpoint/2010/main" val="5767461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920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626CDB0-C992-4365-B2B6-17953356E3EC}" type="slidenum">
              <a:rPr lang="ja-JP" altLang="en-US"/>
              <a:pPr/>
              <a:t>84</a:t>
            </a:fld>
            <a:endParaRPr lang="en-US" altLang="ja-JP"/>
          </a:p>
        </p:txBody>
      </p:sp>
    </p:spTree>
    <p:extLst>
      <p:ext uri="{BB962C8B-B14F-4D97-AF65-F5344CB8AC3E}">
        <p14:creationId xmlns:p14="http://schemas.microsoft.com/office/powerpoint/2010/main" val="25777362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8125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C1B4D18-5B65-483C-8D66-BDF51392ED8C}" type="slidenum">
              <a:rPr lang="ja-JP" altLang="en-US"/>
              <a:pPr/>
              <a:t>85</a:t>
            </a:fld>
            <a:endParaRPr lang="en-US" altLang="ja-JP"/>
          </a:p>
        </p:txBody>
      </p:sp>
    </p:spTree>
    <p:extLst>
      <p:ext uri="{BB962C8B-B14F-4D97-AF65-F5344CB8AC3E}">
        <p14:creationId xmlns:p14="http://schemas.microsoft.com/office/powerpoint/2010/main" val="37107705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9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2662FE-CDFD-4F82-8391-ED09BE81DFE2}" type="slidenum">
              <a:rPr lang="ja-JP" altLang="en-US"/>
              <a:pPr/>
              <a:t>86</a:t>
            </a:fld>
            <a:endParaRPr lang="en-US" altLang="ja-JP"/>
          </a:p>
        </p:txBody>
      </p:sp>
    </p:spTree>
    <p:extLst>
      <p:ext uri="{BB962C8B-B14F-4D97-AF65-F5344CB8AC3E}">
        <p14:creationId xmlns:p14="http://schemas.microsoft.com/office/powerpoint/2010/main" val="32511889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87</a:t>
            </a:fld>
            <a:endParaRPr lang="en-US" altLang="ja-JP"/>
          </a:p>
        </p:txBody>
      </p:sp>
    </p:spTree>
    <p:extLst>
      <p:ext uri="{BB962C8B-B14F-4D97-AF65-F5344CB8AC3E}">
        <p14:creationId xmlns:p14="http://schemas.microsoft.com/office/powerpoint/2010/main" val="13122246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88</a:t>
            </a:fld>
            <a:endParaRPr lang="en-US" altLang="ja-JP"/>
          </a:p>
        </p:txBody>
      </p:sp>
    </p:spTree>
    <p:extLst>
      <p:ext uri="{BB962C8B-B14F-4D97-AF65-F5344CB8AC3E}">
        <p14:creationId xmlns:p14="http://schemas.microsoft.com/office/powerpoint/2010/main" val="353139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3072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5EEEA62-0832-4116-98F2-1E94F35C4878}" type="slidenum">
              <a:rPr lang="ja-JP" altLang="en-US"/>
              <a:pPr/>
              <a:t>8</a:t>
            </a:fld>
            <a:endParaRPr lang="en-US" altLang="ja-JP"/>
          </a:p>
        </p:txBody>
      </p:sp>
    </p:spTree>
    <p:extLst>
      <p:ext uri="{BB962C8B-B14F-4D97-AF65-F5344CB8AC3E}">
        <p14:creationId xmlns:p14="http://schemas.microsoft.com/office/powerpoint/2010/main" val="1912655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89</a:t>
            </a:fld>
            <a:endParaRPr lang="en-US" altLang="ja-JP"/>
          </a:p>
        </p:txBody>
      </p:sp>
    </p:spTree>
    <p:extLst>
      <p:ext uri="{BB962C8B-B14F-4D97-AF65-F5344CB8AC3E}">
        <p14:creationId xmlns:p14="http://schemas.microsoft.com/office/powerpoint/2010/main" val="1760999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90</a:t>
            </a:fld>
            <a:endParaRPr lang="en-US" altLang="ja-JP"/>
          </a:p>
        </p:txBody>
      </p:sp>
    </p:spTree>
    <p:extLst>
      <p:ext uri="{BB962C8B-B14F-4D97-AF65-F5344CB8AC3E}">
        <p14:creationId xmlns:p14="http://schemas.microsoft.com/office/powerpoint/2010/main" val="2920545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91</a:t>
            </a:fld>
            <a:endParaRPr lang="en-US" altLang="ja-JP"/>
          </a:p>
        </p:txBody>
      </p:sp>
    </p:spTree>
    <p:extLst>
      <p:ext uri="{BB962C8B-B14F-4D97-AF65-F5344CB8AC3E}">
        <p14:creationId xmlns:p14="http://schemas.microsoft.com/office/powerpoint/2010/main" val="838754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92</a:t>
            </a:fld>
            <a:endParaRPr lang="en-US" altLang="ja-JP"/>
          </a:p>
        </p:txBody>
      </p:sp>
    </p:spTree>
    <p:extLst>
      <p:ext uri="{BB962C8B-B14F-4D97-AF65-F5344CB8AC3E}">
        <p14:creationId xmlns:p14="http://schemas.microsoft.com/office/powerpoint/2010/main" val="26219094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93</a:t>
            </a:fld>
            <a:endParaRPr lang="en-US" altLang="ja-JP"/>
          </a:p>
        </p:txBody>
      </p:sp>
    </p:spTree>
    <p:extLst>
      <p:ext uri="{BB962C8B-B14F-4D97-AF65-F5344CB8AC3E}">
        <p14:creationId xmlns:p14="http://schemas.microsoft.com/office/powerpoint/2010/main" val="7942743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94</a:t>
            </a:fld>
            <a:endParaRPr lang="en-US" altLang="ja-JP"/>
          </a:p>
        </p:txBody>
      </p:sp>
    </p:spTree>
    <p:extLst>
      <p:ext uri="{BB962C8B-B14F-4D97-AF65-F5344CB8AC3E}">
        <p14:creationId xmlns:p14="http://schemas.microsoft.com/office/powerpoint/2010/main" val="6193510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95</a:t>
            </a:fld>
            <a:endParaRPr lang="en-US" altLang="ja-JP"/>
          </a:p>
        </p:txBody>
      </p:sp>
    </p:spTree>
    <p:extLst>
      <p:ext uri="{BB962C8B-B14F-4D97-AF65-F5344CB8AC3E}">
        <p14:creationId xmlns:p14="http://schemas.microsoft.com/office/powerpoint/2010/main" val="25648757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96</a:t>
            </a:fld>
            <a:endParaRPr lang="en-US" altLang="ja-JP"/>
          </a:p>
        </p:txBody>
      </p:sp>
    </p:spTree>
    <p:extLst>
      <p:ext uri="{BB962C8B-B14F-4D97-AF65-F5344CB8AC3E}">
        <p14:creationId xmlns:p14="http://schemas.microsoft.com/office/powerpoint/2010/main" val="6292743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4131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E28FFA-46D6-4895-A4AD-70B360FEAFB6}" type="slidenum">
              <a:rPr lang="ja-JP" altLang="en-US"/>
              <a:pPr/>
              <a:t>97</a:t>
            </a:fld>
            <a:endParaRPr lang="en-US" altLang="ja-JP"/>
          </a:p>
        </p:txBody>
      </p:sp>
    </p:spTree>
    <p:extLst>
      <p:ext uri="{BB962C8B-B14F-4D97-AF65-F5344CB8AC3E}">
        <p14:creationId xmlns:p14="http://schemas.microsoft.com/office/powerpoint/2010/main" val="42415711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8806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8A8AE55-0161-4618-83C4-00A0B97B6D44}" type="slidenum">
              <a:rPr lang="ja-JP" altLang="en-US"/>
              <a:pPr/>
              <a:t>98</a:t>
            </a:fld>
            <a:endParaRPr lang="en-US" altLang="ja-JP"/>
          </a:p>
        </p:txBody>
      </p:sp>
    </p:spTree>
    <p:extLst>
      <p:ext uri="{BB962C8B-B14F-4D97-AF65-F5344CB8AC3E}">
        <p14:creationId xmlns:p14="http://schemas.microsoft.com/office/powerpoint/2010/main" val="2271082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06838" y="1279525"/>
            <a:ext cx="4608512"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5" name="Date Placeholder 3"/>
          <p:cNvSpPr>
            <a:spLocks noGrp="1"/>
          </p:cNvSpPr>
          <p:nvPr>
            <p:ph type="dt" sz="half" idx="10"/>
          </p:nvPr>
        </p:nvSpPr>
        <p:spPr/>
        <p:txBody>
          <a:bodyPr/>
          <a:lstStyle>
            <a:lvl1pPr>
              <a:defRPr/>
            </a:lvl1pPr>
          </a:lstStyle>
          <a:p>
            <a:pPr>
              <a:defRPr/>
            </a:pPr>
            <a:fld id="{3EBF8CC6-3C15-40E1-AAA1-3336ECCF084F}" type="datetime1">
              <a:rPr lang="ja-JP" altLang="en-US"/>
              <a:pPr>
                <a:defRPr/>
              </a:pPr>
              <a:t>2015/12/10</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C5DAEC4A-54FB-4459-BB31-7A5C4457F5DC}" type="slidenum">
              <a:rPr lang="ja-JP" altLang="en-US"/>
              <a:pPr/>
              <a:t>‹#›</a:t>
            </a:fld>
            <a:endParaRPr lang="en-US" altLang="ja-JP"/>
          </a:p>
        </p:txBody>
      </p:sp>
    </p:spTree>
    <p:extLst>
      <p:ext uri="{BB962C8B-B14F-4D97-AF65-F5344CB8AC3E}">
        <p14:creationId xmlns:p14="http://schemas.microsoft.com/office/powerpoint/2010/main" val="2310643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11A69931-EF98-4D7D-A87B-371DDCE7FA14}" type="datetime1">
              <a:rPr lang="ja-JP" altLang="en-US"/>
              <a:pPr>
                <a:defRPr/>
              </a:pPr>
              <a:t>2015/12/10</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7FE1F0A2-2E4A-496E-AC9C-F48A45AA3D77}" type="slidenum">
              <a:rPr lang="ja-JP" altLang="en-US"/>
              <a:pPr/>
              <a:t>‹#›</a:t>
            </a:fld>
            <a:endParaRPr lang="en-US" altLang="ja-JP"/>
          </a:p>
        </p:txBody>
      </p:sp>
    </p:spTree>
    <p:extLst>
      <p:ext uri="{BB962C8B-B14F-4D97-AF65-F5344CB8AC3E}">
        <p14:creationId xmlns:p14="http://schemas.microsoft.com/office/powerpoint/2010/main" val="3051859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3D0C084C-26D1-4145-8725-CBB6C7AC6AD9}" type="datetime1">
              <a:rPr lang="ja-JP" altLang="en-US"/>
              <a:pPr>
                <a:defRPr/>
              </a:pPr>
              <a:t>2015/12/10</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770FFDB0-B6DD-4964-8B6F-CCD38A972503}" type="slidenum">
              <a:rPr lang="ja-JP" altLang="en-US"/>
              <a:pPr/>
              <a:t>‹#›</a:t>
            </a:fld>
            <a:endParaRPr lang="en-US" altLang="ja-JP"/>
          </a:p>
        </p:txBody>
      </p:sp>
    </p:spTree>
    <p:extLst>
      <p:ext uri="{BB962C8B-B14F-4D97-AF65-F5344CB8AC3E}">
        <p14:creationId xmlns:p14="http://schemas.microsoft.com/office/powerpoint/2010/main" val="412065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11"/>
          <p:cNvSpPr/>
          <p:nvPr userDrawn="1"/>
        </p:nvSpPr>
        <p:spPr>
          <a:xfrm>
            <a:off x="0" y="6545263"/>
            <a:ext cx="9144000" cy="312737"/>
          </a:xfrm>
          <a:prstGeom prst="rect">
            <a:avLst/>
          </a:prstGeom>
          <a:gradFill flip="none" rotWithShape="1">
            <a:gsLst>
              <a:gs pos="0">
                <a:srgbClr val="B39980"/>
              </a:gs>
              <a:gs pos="67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5" name="図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91288" y="6357938"/>
            <a:ext cx="1574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05538" y="6311900"/>
            <a:ext cx="33178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13"/>
          <p:cNvSpPr/>
          <p:nvPr userDrawn="1"/>
        </p:nvSpPr>
        <p:spPr>
          <a:xfrm>
            <a:off x="0" y="506413"/>
            <a:ext cx="9144000" cy="52387"/>
          </a:xfrm>
          <a:prstGeom prst="rect">
            <a:avLst/>
          </a:prstGeom>
          <a:gradFill flip="none" rotWithShape="1">
            <a:gsLst>
              <a:gs pos="32900">
                <a:srgbClr val="CCBBAA"/>
              </a:gs>
              <a:gs pos="0">
                <a:srgbClr val="B39980"/>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 name="Title 1"/>
          <p:cNvSpPr>
            <a:spLocks noGrp="1"/>
          </p:cNvSpPr>
          <p:nvPr>
            <p:ph type="title"/>
          </p:nvPr>
        </p:nvSpPr>
        <p:spPr>
          <a:xfrm>
            <a:off x="628650" y="365127"/>
            <a:ext cx="7886700" cy="672104"/>
          </a:xfrm>
        </p:spPr>
        <p:txBody>
          <a:bodyPr>
            <a:normAutofit/>
          </a:bodyPr>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628650" y="1187355"/>
            <a:ext cx="7886700" cy="498960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Date Placeholder 3"/>
          <p:cNvSpPr>
            <a:spLocks noGrp="1"/>
          </p:cNvSpPr>
          <p:nvPr>
            <p:ph type="dt" sz="half" idx="10"/>
          </p:nvPr>
        </p:nvSpPr>
        <p:spPr/>
        <p:txBody>
          <a:bodyPr/>
          <a:lstStyle>
            <a:lvl1pPr>
              <a:defRPr/>
            </a:lvl1pPr>
          </a:lstStyle>
          <a:p>
            <a:pPr>
              <a:defRPr/>
            </a:pPr>
            <a:fld id="{A80D014A-4CCA-4DD8-9D99-F8B7E1DB2EF7}" type="datetime1">
              <a:rPr lang="ja-JP" altLang="en-US"/>
              <a:pPr>
                <a:defRPr/>
              </a:pPr>
              <a:t>2015/12/10</a:t>
            </a:fld>
            <a:endParaRPr lang="ja-JP" altLang="en-US"/>
          </a:p>
        </p:txBody>
      </p:sp>
      <p:sp>
        <p:nvSpPr>
          <p:cNvPr id="9" name="Footer Placeholder 4"/>
          <p:cNvSpPr>
            <a:spLocks noGrp="1"/>
          </p:cNvSpPr>
          <p:nvPr>
            <p:ph type="ftr" sz="quarter" idx="11"/>
          </p:nvPr>
        </p:nvSpPr>
        <p:spPr/>
        <p:txBody>
          <a:bodyPr/>
          <a:lstStyle>
            <a:lvl1pPr>
              <a:defRPr/>
            </a:lvl1pPr>
          </a:lstStyle>
          <a:p>
            <a:pPr>
              <a:defRPr/>
            </a:pPr>
            <a:endParaRPr lang="ja-JP" altLang="en-US"/>
          </a:p>
        </p:txBody>
      </p:sp>
      <p:sp>
        <p:nvSpPr>
          <p:cNvPr id="10" name="Slide Number Placeholder 5"/>
          <p:cNvSpPr>
            <a:spLocks noGrp="1"/>
          </p:cNvSpPr>
          <p:nvPr>
            <p:ph type="sldNum" sz="quarter" idx="12"/>
          </p:nvPr>
        </p:nvSpPr>
        <p:spPr/>
        <p:txBody>
          <a:bodyPr anchor="b"/>
          <a:lstStyle>
            <a:lvl1pPr>
              <a:defRPr/>
            </a:lvl1pPr>
          </a:lstStyle>
          <a:p>
            <a:fld id="{79D24FF6-FB4C-43AA-A2F0-E6B3DA5ECFE0}" type="slidenum">
              <a:rPr lang="ja-JP" altLang="en-US"/>
              <a:pPr/>
              <a:t>‹#›</a:t>
            </a:fld>
            <a:endParaRPr lang="en-US" altLang="ja-JP"/>
          </a:p>
        </p:txBody>
      </p:sp>
      <p:sp>
        <p:nvSpPr>
          <p:cNvPr id="11" name="テキスト ボックス 10"/>
          <p:cNvSpPr txBox="1"/>
          <p:nvPr userDrawn="1"/>
        </p:nvSpPr>
        <p:spPr>
          <a:xfrm>
            <a:off x="0" y="6556930"/>
            <a:ext cx="2582758" cy="261610"/>
          </a:xfrm>
          <a:prstGeom prst="rect">
            <a:avLst/>
          </a:prstGeom>
          <a:noFill/>
        </p:spPr>
        <p:txBody>
          <a:bodyPr wrap="none" rtlCol="0">
            <a:spAutoFit/>
          </a:bodyPr>
          <a:lstStyle/>
          <a:p>
            <a:r>
              <a:rPr kumimoji="1" lang="ja-JP" altLang="en-US" sz="1100" dirty="0" smtClean="0">
                <a:solidFill>
                  <a:schemeClr val="bg1"/>
                </a:solidFill>
                <a:latin typeface="HGS創英角ｺﾞｼｯｸUB" panose="020B0900000000000000" pitchFamily="50" charset="-128"/>
                <a:ea typeface="HGS創英角ｺﾞｼｯｸUB" panose="020B0900000000000000" pitchFamily="50" charset="-128"/>
              </a:rPr>
              <a:t>新地域支援　助け合い活動創出ブック</a:t>
            </a:r>
            <a:endParaRPr kumimoji="1" lang="ja-JP" altLang="en-US" sz="1100" dirty="0">
              <a:solidFill>
                <a:schemeClr val="bg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3923544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EEC873CF-15A2-42EE-9C23-20CD93788DAE}" type="datetime1">
              <a:rPr lang="ja-JP" altLang="en-US"/>
              <a:pPr>
                <a:defRPr/>
              </a:pPr>
              <a:t>2015/12/10</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fld id="{319325D9-6932-4049-BB28-751A91415E06}" type="slidenum">
              <a:rPr lang="ja-JP" altLang="en-US"/>
              <a:pPr/>
              <a:t>‹#›</a:t>
            </a:fld>
            <a:endParaRPr lang="en-US" altLang="ja-JP"/>
          </a:p>
        </p:txBody>
      </p:sp>
    </p:spTree>
    <p:extLst>
      <p:ext uri="{BB962C8B-B14F-4D97-AF65-F5344CB8AC3E}">
        <p14:creationId xmlns:p14="http://schemas.microsoft.com/office/powerpoint/2010/main" val="12632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E778E752-A3DE-415F-AE08-00F154CC57FA}" type="datetime1">
              <a:rPr lang="ja-JP" altLang="en-US"/>
              <a:pPr>
                <a:defRPr/>
              </a:pPr>
              <a:t>2015/12/10</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7FBAD252-1B1A-44BE-A811-97C0962E10AD}" type="slidenum">
              <a:rPr lang="ja-JP" altLang="en-US"/>
              <a:pPr/>
              <a:t>‹#›</a:t>
            </a:fld>
            <a:endParaRPr lang="en-US" altLang="ja-JP"/>
          </a:p>
        </p:txBody>
      </p:sp>
    </p:spTree>
    <p:extLst>
      <p:ext uri="{BB962C8B-B14F-4D97-AF65-F5344CB8AC3E}">
        <p14:creationId xmlns:p14="http://schemas.microsoft.com/office/powerpoint/2010/main" val="158591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lvl1pPr>
              <a:defRPr/>
            </a:lvl1pPr>
          </a:lstStyle>
          <a:p>
            <a:pPr>
              <a:defRPr/>
            </a:pPr>
            <a:fld id="{CF161138-9F62-41CD-8E1A-AA3361B1D3EC}" type="datetime1">
              <a:rPr lang="ja-JP" altLang="en-US"/>
              <a:pPr>
                <a:defRPr/>
              </a:pPr>
              <a:t>2015/12/10</a:t>
            </a:fld>
            <a:endParaRPr lang="ja-JP" altLang="en-US"/>
          </a:p>
        </p:txBody>
      </p:sp>
      <p:sp>
        <p:nvSpPr>
          <p:cNvPr id="8" name="Footer Placeholder 4"/>
          <p:cNvSpPr>
            <a:spLocks noGrp="1"/>
          </p:cNvSpPr>
          <p:nvPr>
            <p:ph type="ftr" sz="quarter" idx="11"/>
          </p:nvPr>
        </p:nvSpPr>
        <p:spPr/>
        <p:txBody>
          <a:bodyPr/>
          <a:lstStyle>
            <a:lvl1pPr>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vl1pPr>
          </a:lstStyle>
          <a:p>
            <a:fld id="{3696C125-52AB-4A2B-8B69-E04337A908B4}" type="slidenum">
              <a:rPr lang="ja-JP" altLang="en-US"/>
              <a:pPr/>
              <a:t>‹#›</a:t>
            </a:fld>
            <a:endParaRPr lang="en-US" altLang="ja-JP"/>
          </a:p>
        </p:txBody>
      </p:sp>
    </p:spTree>
    <p:extLst>
      <p:ext uri="{BB962C8B-B14F-4D97-AF65-F5344CB8AC3E}">
        <p14:creationId xmlns:p14="http://schemas.microsoft.com/office/powerpoint/2010/main" val="1470585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fld id="{767FFA01-498A-471F-85AF-E93353927FC7}" type="datetime1">
              <a:rPr lang="ja-JP" altLang="en-US"/>
              <a:pPr>
                <a:defRPr/>
              </a:pPr>
              <a:t>2015/12/10</a:t>
            </a:fld>
            <a:endParaRPr lang="ja-JP" altLang="en-US"/>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fld id="{2096F6FD-E697-4983-A48D-29276517314D}" type="slidenum">
              <a:rPr lang="ja-JP" altLang="en-US"/>
              <a:pPr/>
              <a:t>‹#›</a:t>
            </a:fld>
            <a:endParaRPr lang="en-US" altLang="ja-JP"/>
          </a:p>
        </p:txBody>
      </p:sp>
    </p:spTree>
    <p:extLst>
      <p:ext uri="{BB962C8B-B14F-4D97-AF65-F5344CB8AC3E}">
        <p14:creationId xmlns:p14="http://schemas.microsoft.com/office/powerpoint/2010/main" val="324672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443AB1-F643-429D-BA5E-D9193A75468E}" type="datetime1">
              <a:rPr lang="ja-JP" altLang="en-US"/>
              <a:pPr>
                <a:defRPr/>
              </a:pPr>
              <a:t>2015/12/10</a:t>
            </a:fld>
            <a:endParaRPr lang="ja-JP" altLang="en-US"/>
          </a:p>
        </p:txBody>
      </p:sp>
      <p:sp>
        <p:nvSpPr>
          <p:cNvPr id="3" name="Footer Placeholder 4"/>
          <p:cNvSpPr>
            <a:spLocks noGrp="1"/>
          </p:cNvSpPr>
          <p:nvPr>
            <p:ph type="ftr" sz="quarter" idx="11"/>
          </p:nvPr>
        </p:nvSpPr>
        <p:spPr/>
        <p:txBody>
          <a:bodyPr/>
          <a:lstStyle>
            <a:lvl1pPr>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vl1pPr>
          </a:lstStyle>
          <a:p>
            <a:fld id="{1C870F5E-E514-41E5-BA6A-A90717C3B218}" type="slidenum">
              <a:rPr lang="ja-JP" altLang="en-US"/>
              <a:pPr/>
              <a:t>‹#›</a:t>
            </a:fld>
            <a:endParaRPr lang="en-US" altLang="ja-JP"/>
          </a:p>
        </p:txBody>
      </p:sp>
    </p:spTree>
    <p:extLst>
      <p:ext uri="{BB962C8B-B14F-4D97-AF65-F5344CB8AC3E}">
        <p14:creationId xmlns:p14="http://schemas.microsoft.com/office/powerpoint/2010/main" val="234966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16936AD7-375C-4AB3-9318-8ADA3F0E1EB0}" type="datetime1">
              <a:rPr lang="ja-JP" altLang="en-US"/>
              <a:pPr>
                <a:defRPr/>
              </a:pPr>
              <a:t>2015/12/10</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8772E9E7-99B8-4019-8078-A6B8ACC1E6E3}" type="slidenum">
              <a:rPr lang="ja-JP" altLang="en-US"/>
              <a:pPr/>
              <a:t>‹#›</a:t>
            </a:fld>
            <a:endParaRPr lang="en-US" altLang="ja-JP"/>
          </a:p>
        </p:txBody>
      </p:sp>
    </p:spTree>
    <p:extLst>
      <p:ext uri="{BB962C8B-B14F-4D97-AF65-F5344CB8AC3E}">
        <p14:creationId xmlns:p14="http://schemas.microsoft.com/office/powerpoint/2010/main" val="76680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34E2EB01-6FFD-4052-B659-4847A08A50F3}" type="datetime1">
              <a:rPr lang="ja-JP" altLang="en-US"/>
              <a:pPr>
                <a:defRPr/>
              </a:pPr>
              <a:t>2015/12/10</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fld id="{3E27D0E2-E77C-4659-9A4A-84806A67B2D2}" type="slidenum">
              <a:rPr lang="ja-JP" altLang="en-US"/>
              <a:pPr/>
              <a:t>‹#›</a:t>
            </a:fld>
            <a:endParaRPr lang="en-US" altLang="ja-JP"/>
          </a:p>
        </p:txBody>
      </p:sp>
    </p:spTree>
    <p:extLst>
      <p:ext uri="{BB962C8B-B14F-4D97-AF65-F5344CB8AC3E}">
        <p14:creationId xmlns:p14="http://schemas.microsoft.com/office/powerpoint/2010/main" val="284431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endParaRPr lang="en-US" altLang="ja-JP" smtClean="0"/>
          </a:p>
        </p:txBody>
      </p:sp>
      <p:sp>
        <p:nvSpPr>
          <p:cNvPr id="17817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8E7045AE-C786-4FB3-870C-3D1BA08306E3}" type="datetime1">
              <a:rPr lang="ja-JP" altLang="en-US"/>
              <a:pPr>
                <a:defRPr/>
              </a:pPr>
              <a:t>2015/12/10</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4EA6011-D887-49F5-957A-D024C5039540}" type="slidenum">
              <a:rPr lang="ja-JP" altLang="en-US"/>
              <a:pPr/>
              <a:t>‹#›</a:t>
            </a:fld>
            <a:endParaRPr lang="en-US" altLang="ja-JP"/>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kumimoji="1" sz="44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eg"/></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5.xml"/><Relationship Id="rId1" Type="http://schemas.openxmlformats.org/officeDocument/2006/relationships/slideLayout" Target="../slideLayouts/slideLayout1.xml"/><Relationship Id="rId5" Type="http://schemas.openxmlformats.org/officeDocument/2006/relationships/image" Target="../media/image106.gif"/><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slides/_rels/slide6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p:cNvSpPr/>
          <p:nvPr/>
        </p:nvSpPr>
        <p:spPr>
          <a:xfrm>
            <a:off x="0" y="1109484"/>
            <a:ext cx="9144000" cy="2120296"/>
          </a:xfrm>
          <a:prstGeom prst="rect">
            <a:avLst/>
          </a:prstGeom>
          <a:solidFill>
            <a:srgbClr val="6633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5367" name="図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5802313"/>
            <a:ext cx="23955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コネクタ 18"/>
          <p:cNvCxnSpPr/>
          <p:nvPr/>
        </p:nvCxnSpPr>
        <p:spPr>
          <a:xfrm>
            <a:off x="0" y="3349647"/>
            <a:ext cx="9144000" cy="0"/>
          </a:xfrm>
          <a:prstGeom prst="line">
            <a:avLst/>
          </a:prstGeom>
          <a:ln>
            <a:solidFill>
              <a:srgbClr val="B39980"/>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0" y="2073498"/>
            <a:ext cx="9144000" cy="347730"/>
          </a:xfrm>
          <a:prstGeom prst="rect">
            <a:avLst/>
          </a:prstGeom>
          <a:gradFill flip="none" rotWithShape="1">
            <a:gsLst>
              <a:gs pos="24000">
                <a:schemeClr val="accent1">
                  <a:lumMod val="5000"/>
                  <a:lumOff val="95000"/>
                </a:schemeClr>
              </a:gs>
              <a:gs pos="86000">
                <a:srgbClr val="B3998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6" name="直線コネクタ 15"/>
          <p:cNvCxnSpPr/>
          <p:nvPr/>
        </p:nvCxnSpPr>
        <p:spPr>
          <a:xfrm>
            <a:off x="0" y="992813"/>
            <a:ext cx="9144000" cy="0"/>
          </a:xfrm>
          <a:prstGeom prst="line">
            <a:avLst/>
          </a:prstGeom>
          <a:ln>
            <a:solidFill>
              <a:srgbClr val="B39980"/>
            </a:solidFill>
          </a:ln>
        </p:spPr>
        <p:style>
          <a:lnRef idx="1">
            <a:schemeClr val="accent1"/>
          </a:lnRef>
          <a:fillRef idx="0">
            <a:schemeClr val="accent1"/>
          </a:fillRef>
          <a:effectRef idx="0">
            <a:schemeClr val="accent1"/>
          </a:effectRef>
          <a:fontRef idx="minor">
            <a:schemeClr val="tx1"/>
          </a:fontRef>
        </p:style>
      </p:cxnSp>
      <p:sp>
        <p:nvSpPr>
          <p:cNvPr id="14" name="サブタイトル 2"/>
          <p:cNvSpPr>
            <a:spLocks noGrp="1"/>
          </p:cNvSpPr>
          <p:nvPr>
            <p:ph type="subTitle" idx="1"/>
          </p:nvPr>
        </p:nvSpPr>
        <p:spPr>
          <a:xfrm>
            <a:off x="1143000" y="4816700"/>
            <a:ext cx="6858000" cy="785611"/>
          </a:xfrm>
        </p:spPr>
        <p:txBody>
          <a:bodyPr/>
          <a:lstStyle/>
          <a:p>
            <a:r>
              <a:rPr lang="ja-JP" altLang="en-US" sz="2000" dirty="0" smtClean="0">
                <a:solidFill>
                  <a:srgbClr val="663300"/>
                </a:solidFill>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足りない助け合い活動の創出と</a:t>
            </a:r>
            <a:endParaRPr lang="en-US" altLang="ja-JP" sz="2000" dirty="0" smtClean="0">
              <a:solidFill>
                <a:srgbClr val="6633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smtClean="0">
                <a:solidFill>
                  <a:srgbClr val="663300"/>
                </a:solidFill>
                <a:latin typeface="メイリオ" panose="020B0604030504040204" pitchFamily="50" charset="-128"/>
                <a:ea typeface="メイリオ" panose="020B0604030504040204" pitchFamily="50" charset="-128"/>
                <a:cs typeface="メイリオ" panose="020B0604030504040204" pitchFamily="50" charset="-128"/>
              </a:rPr>
              <a:t>ネットワークづくり</a:t>
            </a:r>
          </a:p>
        </p:txBody>
      </p:sp>
      <p:sp>
        <p:nvSpPr>
          <p:cNvPr id="2" name="タイトル 1"/>
          <p:cNvSpPr>
            <a:spLocks noGrp="1"/>
          </p:cNvSpPr>
          <p:nvPr>
            <p:ph type="ctrTitle"/>
          </p:nvPr>
        </p:nvSpPr>
        <p:spPr>
          <a:xfrm>
            <a:off x="0" y="1009269"/>
            <a:ext cx="9144000" cy="2146054"/>
          </a:xfrm>
        </p:spPr>
        <p:txBody>
          <a:bodyPr rtlCol="0" anchor="ctr">
            <a:normAutofit fontScale="90000"/>
          </a:bodyPr>
          <a:lstStyle/>
          <a:p>
            <a:pPr fontAlgn="auto">
              <a:lnSpc>
                <a:spcPct val="150000"/>
              </a:lnSpc>
              <a:spcAft>
                <a:spcPts val="0"/>
              </a:spcAft>
              <a:defRPr/>
            </a:pPr>
            <a:r>
              <a:rPr lang="ja-JP" altLang="en-US" sz="5400"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メイリオ" panose="020B0604030504040204" pitchFamily="50" charset="-128"/>
              </a:rPr>
              <a:t>新地域支援</a:t>
            </a:r>
            <a:r>
              <a:rPr lang="en-US" altLang="ja-JP" sz="5400"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メイリオ" panose="020B0604030504040204" pitchFamily="50" charset="-128"/>
              </a:rPr>
              <a:t/>
            </a:r>
            <a:br>
              <a:rPr lang="en-US" altLang="ja-JP" sz="5400"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メイリオ" panose="020B0604030504040204" pitchFamily="50" charset="-128"/>
              </a:rPr>
            </a:br>
            <a:r>
              <a:rPr lang="ja-JP" altLang="en-US" sz="5300" b="1" spc="600" dirty="0" smtClean="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cs typeface="メイリオ" panose="020B0604030504040204" pitchFamily="50" charset="-128"/>
              </a:rPr>
              <a:t>助け合い活動創出ブック</a:t>
            </a:r>
            <a:endParaRPr lang="ja-JP" altLang="en-US" sz="4400" dirty="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メイリオ" panose="020B0604030504040204" pitchFamily="50" charset="-128"/>
            </a:endParaRPr>
          </a:p>
        </p:txBody>
      </p:sp>
      <p:sp>
        <p:nvSpPr>
          <p:cNvPr id="3" name="テキスト ボックス 2"/>
          <p:cNvSpPr txBox="1"/>
          <p:nvPr/>
        </p:nvSpPr>
        <p:spPr>
          <a:xfrm>
            <a:off x="3864115" y="3729729"/>
            <a:ext cx="1415772" cy="584775"/>
          </a:xfrm>
          <a:prstGeom prst="rect">
            <a:avLst/>
          </a:prstGeom>
          <a:noFill/>
        </p:spPr>
        <p:txBody>
          <a:bodyPr wrap="none" rtlCol="0">
            <a:spAutoFit/>
          </a:bodyPr>
          <a:lstStyle/>
          <a:p>
            <a:pPr algn="ctr"/>
            <a:r>
              <a:rPr kumimoji="1" lang="ja-JP" altLang="en-US" sz="3200" b="1" dirty="0" smtClean="0">
                <a:solidFill>
                  <a:srgbClr val="9D7C5B"/>
                </a:solidFill>
                <a:latin typeface="メイリオ" panose="020B0604030504040204" pitchFamily="50" charset="-128"/>
                <a:ea typeface="メイリオ" panose="020B0604030504040204" pitchFamily="50" charset="-128"/>
                <a:cs typeface="メイリオ" panose="020B0604030504040204" pitchFamily="50" charset="-128"/>
              </a:rPr>
              <a:t>改訂版</a:t>
            </a:r>
            <a:endParaRPr kumimoji="1" lang="ja-JP" altLang="en-US" sz="3200" b="1" dirty="0">
              <a:solidFill>
                <a:srgbClr val="9D7C5B"/>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5957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足りない活動の把握の方程式</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C1FE925-87BE-4B9C-987A-E0DBFA86D60A}" type="slidenum">
              <a:rPr lang="ja-JP" altLang="en-US">
                <a:solidFill>
                  <a:srgbClr val="898989"/>
                </a:solidFill>
              </a:rPr>
              <a:pPr/>
              <a:t>9</a:t>
            </a:fld>
            <a:endParaRPr lang="en-US" altLang="ja-JP">
              <a:solidFill>
                <a:srgbClr val="898989"/>
              </a:solidFill>
            </a:endParaRPr>
          </a:p>
        </p:txBody>
      </p:sp>
      <p:sp>
        <p:nvSpPr>
          <p:cNvPr id="31747" name="テキスト ボックス 4"/>
          <p:cNvSpPr txBox="1">
            <a:spLocks noChangeArrowheads="1"/>
          </p:cNvSpPr>
          <p:nvPr/>
        </p:nvSpPr>
        <p:spPr bwMode="auto">
          <a:xfrm>
            <a:off x="628650" y="1427163"/>
            <a:ext cx="70580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250000"/>
              </a:lnSpc>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地域における生活支援の助け合いに対するニーズの把握</a:t>
            </a:r>
          </a:p>
          <a:p>
            <a:pPr>
              <a:lnSpc>
                <a:spcPct val="250000"/>
              </a:lnSpc>
              <a:buFontTx/>
              <a:buAutoNum type="circleNumDbPlain" startAt="2"/>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地域における生活支援の助け合いの実情の把握</a:t>
            </a:r>
          </a:p>
          <a:p>
            <a:pPr>
              <a:lnSpc>
                <a:spcPct val="250000"/>
              </a:lnSpc>
              <a:buFontTx/>
              <a:buAutoNum type="circleNumDbPlain" startAt="3"/>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足りない助け合い活動は、①と②の差 によって判断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③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①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② ）</a:t>
            </a:r>
          </a:p>
        </p:txBody>
      </p:sp>
      <p:sp>
        <p:nvSpPr>
          <p:cNvPr id="3174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助け合い基金</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は？</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16A371A-15CA-4C58-A57E-7229BBB48392}" type="slidenum">
              <a:rPr lang="ja-JP" altLang="en-US">
                <a:solidFill>
                  <a:srgbClr val="898989"/>
                </a:solidFill>
              </a:rPr>
              <a:pPr/>
              <a:t>99</a:t>
            </a:fld>
            <a:endParaRPr lang="en-US" altLang="ja-JP">
              <a:solidFill>
                <a:srgbClr val="898989"/>
              </a:solidFill>
            </a:endParaRPr>
          </a:p>
        </p:txBody>
      </p:sp>
      <p:sp>
        <p:nvSpPr>
          <p:cNvPr id="9114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助け合い基金</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4" name="角丸四角形 33"/>
          <p:cNvSpPr/>
          <p:nvPr/>
        </p:nvSpPr>
        <p:spPr>
          <a:xfrm>
            <a:off x="3825062" y="1322288"/>
            <a:ext cx="1668531" cy="8993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1117787" y="3056276"/>
            <a:ext cx="1668531" cy="8993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6578178" y="3038981"/>
            <a:ext cx="1668531" cy="8993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721724" y="1560880"/>
            <a:ext cx="1385585" cy="646331"/>
          </a:xfrm>
          <a:prstGeom prst="rect">
            <a:avLst/>
          </a:prstGeom>
          <a:noFill/>
        </p:spPr>
        <p:txBody>
          <a:bodyPr wrap="square">
            <a:spAutoFit/>
          </a:bodyPr>
          <a:lstStyle/>
          <a:p>
            <a:pPr fontAlgn="auto">
              <a:spcBef>
                <a:spcPts val="0"/>
              </a:spcBef>
              <a:spcAft>
                <a:spcPts val="0"/>
              </a:spcAft>
              <a:defRPr/>
            </a:pPr>
            <a:r>
              <a:rPr lang="ja-JP" altLang="en-US"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基金の</a:t>
            </a:r>
            <a:endParaRPr lang="en-US" altLang="ja-JP"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活動報告</a:t>
            </a:r>
            <a:endParaRPr lang="ja-JP" altLang="en-US"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2721484" y="1580118"/>
            <a:ext cx="1330554" cy="646331"/>
          </a:xfrm>
          <a:prstGeom prst="rect">
            <a:avLst/>
          </a:prstGeom>
          <a:noFill/>
        </p:spPr>
        <p:txBody>
          <a:bodyPr wrap="square">
            <a:spAutoFit/>
          </a:bodyPr>
          <a:lstStyle/>
          <a:p>
            <a:pPr fontAlgn="auto">
              <a:spcBef>
                <a:spcPts val="0"/>
              </a:spcBef>
              <a:spcAft>
                <a:spcPts val="0"/>
              </a:spcAft>
              <a:defRPr/>
            </a:pPr>
            <a:r>
              <a:rPr lang="ja-JP" altLang="en-US"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団体の</a:t>
            </a:r>
            <a:endParaRPr lang="en-US" altLang="ja-JP"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情報</a:t>
            </a:r>
            <a:r>
              <a:rPr lang="ja-JP" altLang="en-US"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開示</a:t>
            </a:r>
          </a:p>
        </p:txBody>
      </p:sp>
      <p:sp>
        <p:nvSpPr>
          <p:cNvPr id="39" name="テキスト ボックス 38"/>
          <p:cNvSpPr txBox="1"/>
          <p:nvPr/>
        </p:nvSpPr>
        <p:spPr>
          <a:xfrm>
            <a:off x="3921183" y="3870607"/>
            <a:ext cx="1549377" cy="369332"/>
          </a:xfrm>
          <a:prstGeom prst="rect">
            <a:avLst/>
          </a:prstGeom>
          <a:noFill/>
        </p:spPr>
        <p:txBody>
          <a:bodyPr wrap="square">
            <a:spAutoFit/>
          </a:bodyPr>
          <a:lstStyle/>
          <a:p>
            <a:pPr algn="ctr" fontAlgn="auto">
              <a:spcBef>
                <a:spcPts val="0"/>
              </a:spcBef>
              <a:spcAft>
                <a:spcPts val="0"/>
              </a:spcAft>
              <a:defRPr/>
            </a:pPr>
            <a:r>
              <a:rPr lang="ja-JP" altLang="en-US"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実績報告</a:t>
            </a:r>
            <a:endParaRPr lang="ja-JP" altLang="en-US"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右矢印 42"/>
          <p:cNvSpPr/>
          <p:nvPr/>
        </p:nvSpPr>
        <p:spPr>
          <a:xfrm rot="8163013" flipH="1">
            <a:off x="2784904" y="2364352"/>
            <a:ext cx="907190" cy="326406"/>
          </a:xfrm>
          <a:prstGeom prst="rightArrow">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6" name="右矢印 45"/>
          <p:cNvSpPr/>
          <p:nvPr/>
        </p:nvSpPr>
        <p:spPr>
          <a:xfrm rot="10800000" flipV="1">
            <a:off x="3019824" y="3213293"/>
            <a:ext cx="3329460" cy="326407"/>
          </a:xfrm>
          <a:prstGeom prst="rightArrow">
            <a:avLst/>
          </a:prstGeom>
          <a:solidFill>
            <a:schemeClr val="accent2">
              <a:lumMod val="40000"/>
              <a:lumOff val="60000"/>
            </a:scheme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0" name="テキスト ボックス 49"/>
          <p:cNvSpPr txBox="1"/>
          <p:nvPr/>
        </p:nvSpPr>
        <p:spPr>
          <a:xfrm>
            <a:off x="950360" y="3382320"/>
            <a:ext cx="1902037" cy="369332"/>
          </a:xfrm>
          <a:prstGeom prst="rect">
            <a:avLst/>
          </a:prstGeom>
          <a:noFill/>
        </p:spPr>
        <p:txBody>
          <a:bodyPr wrap="square" rtlCol="0">
            <a:spAutoFit/>
          </a:bodyPr>
          <a:lstStyle/>
          <a:p>
            <a:pPr algn="ctr"/>
            <a:r>
              <a:rPr lang="ja-JP" altLang="en-US" dirty="0" smtClean="0">
                <a:solidFill>
                  <a:schemeClr val="accent6">
                    <a:lumMod val="50000"/>
                  </a:schemeClr>
                </a:solidFill>
                <a:latin typeface="メイリオ" pitchFamily="50" charset="-128"/>
                <a:ea typeface="メイリオ" pitchFamily="50" charset="-128"/>
                <a:cs typeface="メイリオ" pitchFamily="50" charset="-128"/>
              </a:rPr>
              <a:t>市民活動</a:t>
            </a:r>
            <a:r>
              <a:rPr lang="ja-JP" altLang="en-US" dirty="0">
                <a:solidFill>
                  <a:schemeClr val="accent6">
                    <a:lumMod val="50000"/>
                  </a:schemeClr>
                </a:solidFill>
                <a:latin typeface="メイリオ" pitchFamily="50" charset="-128"/>
                <a:ea typeface="メイリオ" pitchFamily="50" charset="-128"/>
                <a:cs typeface="メイリオ" pitchFamily="50" charset="-128"/>
              </a:rPr>
              <a:t>団体</a:t>
            </a:r>
            <a:endParaRPr kumimoji="1" lang="ja-JP" altLang="en-US" dirty="0">
              <a:solidFill>
                <a:schemeClr val="accent6">
                  <a:lumMod val="50000"/>
                </a:schemeClr>
              </a:solidFill>
              <a:latin typeface="メイリオ" pitchFamily="50" charset="-128"/>
              <a:ea typeface="メイリオ" pitchFamily="50" charset="-128"/>
              <a:cs typeface="メイリオ" pitchFamily="50" charset="-128"/>
            </a:endParaRPr>
          </a:p>
        </p:txBody>
      </p:sp>
      <p:sp>
        <p:nvSpPr>
          <p:cNvPr id="51" name="テキスト ボックス 50"/>
          <p:cNvSpPr txBox="1"/>
          <p:nvPr/>
        </p:nvSpPr>
        <p:spPr>
          <a:xfrm>
            <a:off x="6908436" y="3333363"/>
            <a:ext cx="875499" cy="373212"/>
          </a:xfrm>
          <a:prstGeom prst="rect">
            <a:avLst/>
          </a:prstGeom>
          <a:noFill/>
        </p:spPr>
        <p:txBody>
          <a:bodyPr wrap="square" rtlCol="0">
            <a:spAutoFit/>
          </a:bodyPr>
          <a:lstStyle/>
          <a:p>
            <a:pPr algn="ctr"/>
            <a:r>
              <a:rPr kumimoji="1" lang="ja-JP" altLang="en-US" dirty="0" smtClean="0">
                <a:solidFill>
                  <a:schemeClr val="accent6">
                    <a:lumMod val="50000"/>
                  </a:schemeClr>
                </a:solidFill>
                <a:latin typeface="メイリオ" pitchFamily="50" charset="-128"/>
                <a:ea typeface="メイリオ" pitchFamily="50" charset="-128"/>
                <a:cs typeface="メイリオ" pitchFamily="50" charset="-128"/>
              </a:rPr>
              <a:t>基金</a:t>
            </a:r>
            <a:endParaRPr kumimoji="1" lang="ja-JP" altLang="en-US" dirty="0">
              <a:solidFill>
                <a:schemeClr val="accent6">
                  <a:lumMod val="50000"/>
                </a:schemeClr>
              </a:solidFill>
              <a:latin typeface="メイリオ" pitchFamily="50" charset="-128"/>
              <a:ea typeface="メイリオ" pitchFamily="50" charset="-128"/>
              <a:cs typeface="メイリオ" pitchFamily="50" charset="-128"/>
            </a:endParaRPr>
          </a:p>
        </p:txBody>
      </p:sp>
      <p:sp>
        <p:nvSpPr>
          <p:cNvPr id="52" name="テキスト ボックス 51"/>
          <p:cNvSpPr txBox="1"/>
          <p:nvPr/>
        </p:nvSpPr>
        <p:spPr>
          <a:xfrm>
            <a:off x="4225280" y="1623037"/>
            <a:ext cx="875499" cy="373212"/>
          </a:xfrm>
          <a:prstGeom prst="rect">
            <a:avLst/>
          </a:prstGeom>
          <a:noFill/>
        </p:spPr>
        <p:txBody>
          <a:bodyPr wrap="square" rtlCol="0">
            <a:spAutoFit/>
          </a:bodyPr>
          <a:lstStyle/>
          <a:p>
            <a:pPr algn="ctr"/>
            <a:r>
              <a:rPr kumimoji="1" lang="ja-JP" altLang="en-US" dirty="0" smtClean="0">
                <a:solidFill>
                  <a:schemeClr val="accent6">
                    <a:lumMod val="50000"/>
                  </a:schemeClr>
                </a:solidFill>
                <a:latin typeface="メイリオ" pitchFamily="50" charset="-128"/>
                <a:ea typeface="メイリオ" pitchFamily="50" charset="-128"/>
                <a:cs typeface="メイリオ" pitchFamily="50" charset="-128"/>
              </a:rPr>
              <a:t>寄付者</a:t>
            </a:r>
            <a:endParaRPr kumimoji="1" lang="ja-JP" altLang="en-US" dirty="0">
              <a:solidFill>
                <a:schemeClr val="accent6">
                  <a:lumMod val="50000"/>
                </a:schemeClr>
              </a:solidFill>
              <a:latin typeface="メイリオ" pitchFamily="50" charset="-128"/>
              <a:ea typeface="メイリオ" pitchFamily="50" charset="-128"/>
              <a:cs typeface="メイリオ" pitchFamily="50" charset="-128"/>
            </a:endParaRPr>
          </a:p>
        </p:txBody>
      </p:sp>
      <p:sp>
        <p:nvSpPr>
          <p:cNvPr id="53" name="右矢印 52"/>
          <p:cNvSpPr/>
          <p:nvPr/>
        </p:nvSpPr>
        <p:spPr>
          <a:xfrm rot="13436987" flipH="1" flipV="1">
            <a:off x="5370462" y="2428468"/>
            <a:ext cx="907190" cy="326406"/>
          </a:xfrm>
          <a:prstGeom prst="rightArrow">
            <a:avLst/>
          </a:prstGeom>
          <a:solidFill>
            <a:schemeClr val="accent2">
              <a:lumMod val="40000"/>
              <a:lumOff val="60000"/>
            </a:schemeClr>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4" name="テキスト ボックス 53"/>
          <p:cNvSpPr txBox="1"/>
          <p:nvPr/>
        </p:nvSpPr>
        <p:spPr>
          <a:xfrm>
            <a:off x="4205113" y="2905343"/>
            <a:ext cx="980290" cy="373212"/>
          </a:xfrm>
          <a:prstGeom prst="rect">
            <a:avLst/>
          </a:prstGeom>
          <a:noFill/>
        </p:spPr>
        <p:txBody>
          <a:bodyPr>
            <a:spAutoFit/>
          </a:bodyPr>
          <a:lstStyle/>
          <a:p>
            <a:pPr algn="ctr" fontAlgn="auto">
              <a:spcBef>
                <a:spcPts val="0"/>
              </a:spcBef>
              <a:spcAft>
                <a:spcPts val="0"/>
              </a:spcAft>
              <a:defRPr/>
            </a:pPr>
            <a:r>
              <a:rPr lang="ja-JP" altLang="en-US" dirty="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助成</a:t>
            </a:r>
          </a:p>
        </p:txBody>
      </p:sp>
      <p:sp>
        <p:nvSpPr>
          <p:cNvPr id="56" name="テキスト ボックス 55"/>
          <p:cNvSpPr txBox="1"/>
          <p:nvPr/>
        </p:nvSpPr>
        <p:spPr>
          <a:xfrm>
            <a:off x="4812668" y="2450766"/>
            <a:ext cx="980290" cy="373212"/>
          </a:xfrm>
          <a:prstGeom prst="rect">
            <a:avLst/>
          </a:prstGeom>
          <a:noFill/>
        </p:spPr>
        <p:txBody>
          <a:bodyPr>
            <a:spAutoFit/>
          </a:bodyPr>
          <a:lstStyle/>
          <a:p>
            <a:pPr algn="ctr" fontAlgn="auto">
              <a:spcBef>
                <a:spcPts val="0"/>
              </a:spcBef>
              <a:spcAft>
                <a:spcPts val="0"/>
              </a:spcAft>
              <a:defRPr/>
            </a:pPr>
            <a:r>
              <a:rPr lang="ja-JP" altLang="en-US" dirty="0" smtClean="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寄付</a:t>
            </a:r>
            <a:endParaRPr lang="ja-JP" altLang="en-US" dirty="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628650" y="4120797"/>
            <a:ext cx="8215313" cy="2031325"/>
          </a:xfrm>
          <a:prstGeom prst="rect">
            <a:avLst/>
          </a:prstGeom>
          <a:noFill/>
        </p:spPr>
        <p:txBody>
          <a:bodyPr wrap="square" rtlCol="0">
            <a:spAutoFit/>
          </a:bodyPr>
          <a:lstStyle/>
          <a:p>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留意事項</a:t>
            </a: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742950" lvl="1" indent="-285750">
              <a:buFont typeface="Arial" panose="020B0604020202020204" pitchFamily="34" charset="0"/>
              <a:buChar char="•"/>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地域住民、企業など誰もが参加しやすい寄付の受け皿</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資金の配分先は、地域の助け合い活動</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buFont typeface="Arial" panose="020B0604020202020204" pitchFamily="34" charset="0"/>
              <a:buChar char="•"/>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資金の配分については、活動の開始・継続に自立性が損なわれぬよう最大限配慮する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寄付の募集は、助け合い活動普及の一環と位置付ける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buFont typeface="Arial" panose="020B0604020202020204" pitchFamily="34" charset="0"/>
              <a:buChar char="•"/>
            </a:pP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既存の基金の中に、助け合い目的基金を新設するのも一法</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82" y="1608386"/>
            <a:ext cx="2294795" cy="1494485"/>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389" y="1451061"/>
            <a:ext cx="1446459" cy="1395833"/>
          </a:xfrm>
          <a:prstGeom prst="rect">
            <a:avLst/>
          </a:prstGeom>
        </p:spPr>
      </p:pic>
      <p:sp>
        <p:nvSpPr>
          <p:cNvPr id="31" name="右矢印 30"/>
          <p:cNvSpPr/>
          <p:nvPr/>
        </p:nvSpPr>
        <p:spPr>
          <a:xfrm rot="13436987">
            <a:off x="5791896" y="2364352"/>
            <a:ext cx="907190" cy="326406"/>
          </a:xfrm>
          <a:prstGeom prst="rightArrow">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右矢印 31"/>
          <p:cNvSpPr/>
          <p:nvPr/>
        </p:nvSpPr>
        <p:spPr>
          <a:xfrm rot="10800000" flipH="1" flipV="1">
            <a:off x="3019824" y="3537092"/>
            <a:ext cx="3329460" cy="326407"/>
          </a:xfrm>
          <a:prstGeom prst="rightArrow">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8599703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なぜ</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助け合い基金が必要か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16A371A-15CA-4C58-A57E-7229BBB48392}" type="slidenum">
              <a:rPr lang="ja-JP" altLang="en-US">
                <a:solidFill>
                  <a:srgbClr val="898989"/>
                </a:solidFill>
              </a:rPr>
              <a:pPr/>
              <a:t>100</a:t>
            </a:fld>
            <a:endParaRPr lang="en-US" altLang="ja-JP">
              <a:solidFill>
                <a:srgbClr val="898989"/>
              </a:solidFill>
            </a:endParaRPr>
          </a:p>
        </p:txBody>
      </p:sp>
      <p:sp>
        <p:nvSpPr>
          <p:cNvPr id="9114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助け合い基金</a:t>
            </a:r>
          </a:p>
        </p:txBody>
      </p:sp>
      <p:sp>
        <p:nvSpPr>
          <p:cNvPr id="16" name="正方形/長方形 1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 name="Rectangle 3"/>
          <p:cNvSpPr txBox="1">
            <a:spLocks noChangeArrowheads="1"/>
          </p:cNvSpPr>
          <p:nvPr/>
        </p:nvSpPr>
        <p:spPr bwMode="auto">
          <a:xfrm>
            <a:off x="468313" y="1590675"/>
            <a:ext cx="8229600" cy="187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smtClean="0">
                <a:ea typeface="メイリオ" panose="020B0604030504040204" pitchFamily="50" charset="-128"/>
                <a:cs typeface="メイリオ" panose="020B0604030504040204" pitchFamily="50" charset="-128"/>
              </a:rPr>
              <a:t>　新しい地域支援のポイント　　　「助け合い」</a:t>
            </a:r>
          </a:p>
          <a:p>
            <a:pPr lvl="1"/>
            <a:endParaRPr lang="en-US" altLang="ja-JP" dirty="0" smtClean="0">
              <a:ea typeface="メイリオ" panose="020B0604030504040204" pitchFamily="50" charset="-128"/>
              <a:cs typeface="メイリオ" panose="020B0604030504040204" pitchFamily="50" charset="-128"/>
            </a:endParaRPr>
          </a:p>
          <a:p>
            <a:pPr lvl="1"/>
            <a:r>
              <a:rPr lang="ja-JP" altLang="en-US" dirty="0" smtClean="0">
                <a:ea typeface="メイリオ" panose="020B0604030504040204" pitchFamily="50" charset="-128"/>
                <a:cs typeface="メイリオ" panose="020B0604030504040204" pitchFamily="50" charset="-128"/>
              </a:rPr>
              <a:t>「助け合い」への参加</a:t>
            </a:r>
          </a:p>
          <a:p>
            <a:pPr lvl="1">
              <a:buFontTx/>
              <a:buNone/>
            </a:pPr>
            <a:r>
              <a:rPr lang="en-US" altLang="ja-JP" dirty="0" smtClean="0">
                <a:ea typeface="メイリオ" panose="020B0604030504040204" pitchFamily="50" charset="-128"/>
                <a:cs typeface="メイリオ" panose="020B0604030504040204" pitchFamily="50" charset="-128"/>
              </a:rPr>
              <a:t>			</a:t>
            </a:r>
            <a:r>
              <a:rPr lang="ja-JP" altLang="en-US" dirty="0" smtClean="0">
                <a:ea typeface="メイリオ" panose="020B0604030504040204" pitchFamily="50" charset="-128"/>
                <a:cs typeface="メイリオ" panose="020B0604030504040204" pitchFamily="50" charset="-128"/>
              </a:rPr>
              <a:t>ボランティアと寄付は地域を支える車の両輪</a:t>
            </a:r>
          </a:p>
        </p:txBody>
      </p:sp>
      <p:sp>
        <p:nvSpPr>
          <p:cNvPr id="22" name="右矢印 21"/>
          <p:cNvSpPr/>
          <p:nvPr/>
        </p:nvSpPr>
        <p:spPr>
          <a:xfrm>
            <a:off x="5457402" y="1512887"/>
            <a:ext cx="719138" cy="431800"/>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Rectangle 3"/>
          <p:cNvSpPr txBox="1">
            <a:spLocks noChangeArrowheads="1"/>
          </p:cNvSpPr>
          <p:nvPr/>
        </p:nvSpPr>
        <p:spPr bwMode="auto">
          <a:xfrm>
            <a:off x="977029" y="3228548"/>
            <a:ext cx="5199512" cy="22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57150">
              <a:buFontTx/>
              <a:buNone/>
            </a:pPr>
            <a:r>
              <a:rPr lang="ja-JP" altLang="en-US" sz="2000" dirty="0" smtClean="0">
                <a:ea typeface="メイリオ" panose="020B0604030504040204" pitchFamily="50" charset="-128"/>
                <a:cs typeface="メイリオ" panose="020B0604030504040204" pitchFamily="50" charset="-128"/>
              </a:rPr>
              <a:t>（注）</a:t>
            </a:r>
            <a:endParaRPr lang="en-US" altLang="ja-JP" sz="2000" dirty="0" smtClean="0">
              <a:ea typeface="メイリオ" panose="020B0604030504040204" pitchFamily="50" charset="-128"/>
              <a:cs typeface="メイリオ" panose="020B0604030504040204" pitchFamily="50" charset="-128"/>
            </a:endParaRPr>
          </a:p>
          <a:p>
            <a:pPr marL="457200" lvl="1" indent="-57150">
              <a:buFontTx/>
              <a:buNone/>
            </a:pPr>
            <a:r>
              <a:rPr lang="ja-JP" altLang="en-US" sz="2000" dirty="0" smtClean="0">
                <a:ea typeface="メイリオ" panose="020B0604030504040204" pitchFamily="50" charset="-128"/>
                <a:cs typeface="メイリオ" panose="020B0604030504040204" pitchFamily="50" charset="-128"/>
              </a:rPr>
              <a:t>基金による組織的な募金により、</a:t>
            </a:r>
            <a:endParaRPr lang="en-US" altLang="ja-JP" sz="2000" dirty="0" smtClean="0">
              <a:ea typeface="メイリオ" panose="020B0604030504040204" pitchFamily="50" charset="-128"/>
              <a:cs typeface="メイリオ" panose="020B0604030504040204" pitchFamily="50" charset="-128"/>
            </a:endParaRPr>
          </a:p>
          <a:p>
            <a:pPr marL="457200" lvl="1" indent="-57150">
              <a:buFontTx/>
              <a:buNone/>
            </a:pPr>
            <a:r>
              <a:rPr lang="ja-JP" altLang="en-US" sz="2000" dirty="0" smtClean="0">
                <a:ea typeface="メイリオ" panose="020B0604030504040204" pitchFamily="50" charset="-128"/>
                <a:cs typeface="メイリオ" panose="020B0604030504040204" pitchFamily="50" charset="-128"/>
              </a:rPr>
              <a:t>個々の団体が行うより効果的に募金が</a:t>
            </a:r>
            <a:endParaRPr lang="en-US" altLang="ja-JP" sz="2000" dirty="0" smtClean="0">
              <a:ea typeface="メイリオ" panose="020B0604030504040204" pitchFamily="50" charset="-128"/>
              <a:cs typeface="メイリオ" panose="020B0604030504040204" pitchFamily="50" charset="-128"/>
            </a:endParaRPr>
          </a:p>
          <a:p>
            <a:pPr marL="457200" lvl="1" indent="-57150">
              <a:buFontTx/>
              <a:buNone/>
            </a:pPr>
            <a:r>
              <a:rPr lang="ja-JP" altLang="en-US" sz="2000" dirty="0" smtClean="0">
                <a:ea typeface="メイリオ" panose="020B0604030504040204" pitchFamily="50" charset="-128"/>
                <a:cs typeface="メイリオ" panose="020B0604030504040204" pitchFamily="50" charset="-128"/>
              </a:rPr>
              <a:t>行われると共に、民間団体が行う</a:t>
            </a:r>
            <a:endParaRPr lang="en-US" altLang="ja-JP" sz="2000" dirty="0" smtClean="0">
              <a:ea typeface="メイリオ" panose="020B0604030504040204" pitchFamily="50" charset="-128"/>
              <a:cs typeface="メイリオ" panose="020B0604030504040204" pitchFamily="50" charset="-128"/>
            </a:endParaRPr>
          </a:p>
          <a:p>
            <a:pPr marL="457200" lvl="1" indent="-57150">
              <a:buFontTx/>
              <a:buNone/>
            </a:pPr>
            <a:r>
              <a:rPr lang="ja-JP" altLang="en-US" sz="2000" dirty="0" smtClean="0">
                <a:ea typeface="メイリオ" panose="020B0604030504040204" pitchFamily="50" charset="-128"/>
                <a:cs typeface="メイリオ" panose="020B0604030504040204" pitchFamily="50" charset="-128"/>
              </a:rPr>
              <a:t>募金であるところから、助成先の</a:t>
            </a:r>
            <a:endParaRPr lang="en-US" altLang="ja-JP" sz="2000" dirty="0" smtClean="0">
              <a:ea typeface="メイリオ" panose="020B0604030504040204" pitchFamily="50" charset="-128"/>
              <a:cs typeface="メイリオ" panose="020B0604030504040204" pitchFamily="50" charset="-128"/>
            </a:endParaRPr>
          </a:p>
          <a:p>
            <a:pPr marL="457200" lvl="1" indent="-57150">
              <a:buFontTx/>
              <a:buNone/>
            </a:pPr>
            <a:r>
              <a:rPr lang="ja-JP" altLang="en-US" sz="2000" dirty="0" smtClean="0">
                <a:ea typeface="メイリオ" panose="020B0604030504040204" pitchFamily="50" charset="-128"/>
                <a:cs typeface="メイリオ" panose="020B0604030504040204" pitchFamily="50" charset="-128"/>
              </a:rPr>
              <a:t>活動の自立性・自律性も保証される。</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895" y="4117629"/>
            <a:ext cx="2680018" cy="1762112"/>
          </a:xfrm>
          <a:prstGeom prst="rect">
            <a:avLst/>
          </a:prstGeom>
        </p:spPr>
      </p:pic>
    </p:spTree>
    <p:extLst>
      <p:ext uri="{BB962C8B-B14F-4D97-AF65-F5344CB8AC3E}">
        <p14:creationId xmlns:p14="http://schemas.microsoft.com/office/powerpoint/2010/main" val="26989628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基金づくり</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ステップ</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16A371A-15CA-4C58-A57E-7229BBB48392}" type="slidenum">
              <a:rPr lang="ja-JP" altLang="en-US">
                <a:solidFill>
                  <a:srgbClr val="898989"/>
                </a:solidFill>
              </a:rPr>
              <a:pPr/>
              <a:t>101</a:t>
            </a:fld>
            <a:endParaRPr lang="en-US" altLang="ja-JP">
              <a:solidFill>
                <a:srgbClr val="898989"/>
              </a:solidFill>
            </a:endParaRPr>
          </a:p>
        </p:txBody>
      </p:sp>
      <p:sp>
        <p:nvSpPr>
          <p:cNvPr id="9114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助け合い基金</a:t>
            </a:r>
          </a:p>
        </p:txBody>
      </p:sp>
      <p:sp>
        <p:nvSpPr>
          <p:cNvPr id="16" name="正方形/長方形 1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0" name="Group 110"/>
          <p:cNvGraphicFramePr>
            <a:graphicFrameLocks/>
          </p:cNvGraphicFramePr>
          <p:nvPr>
            <p:extLst>
              <p:ext uri="{D42A27DB-BD31-4B8C-83A1-F6EECF244321}">
                <p14:modId xmlns:p14="http://schemas.microsoft.com/office/powerpoint/2010/main" val="3807666796"/>
              </p:ext>
            </p:extLst>
          </p:nvPr>
        </p:nvGraphicFramePr>
        <p:xfrm>
          <a:off x="497066" y="1186166"/>
          <a:ext cx="8247689" cy="4932095"/>
        </p:xfrm>
        <a:graphic>
          <a:graphicData uri="http://schemas.openxmlformats.org/drawingml/2006/table">
            <a:tbl>
              <a:tblPr/>
              <a:tblGrid>
                <a:gridCol w="443887"/>
                <a:gridCol w="2669679"/>
                <a:gridCol w="5134123"/>
              </a:tblGrid>
              <a:tr h="5650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基金づくりのステップ</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（佐賀未来創造基金の例）</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5790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１</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まず勉強会から（地域課題、基金の必要性など）</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先発基金の情報集め。ヒアリングなどを基に勉強会に県のスタッフが参加</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0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基金設立準備会の設置</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サポートセンター、</a:t>
                      </a:r>
                      <a:r>
                        <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NPO</a:t>
                      </a:r>
                      <a:r>
                        <a:rPr kumimoji="1" lang="ja-JP" altLang="en-US" sz="1600" b="0" i="0" u="none" strike="noStrike" cap="none" normalizeH="0" baseline="0" dirty="0" err="1"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市民団体などで</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5790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３</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法人設立への寄付集め</a:t>
                      </a:r>
                      <a:endPar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（一般財団法人の場合）</a:t>
                      </a:r>
                    </a:p>
                  </a:txBody>
                  <a:tcPr marT="45713" marB="4571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一般財団法人としての設立時財産（</a:t>
                      </a:r>
                      <a:r>
                        <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300</a:t>
                      </a: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万円）を</a:t>
                      </a:r>
                      <a:endPar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集める</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0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法人設立</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準備段階で幅広く人材を集める</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627839">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５</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助け合い活動支援の寄付集め</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年間</a:t>
                      </a:r>
                      <a:r>
                        <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百万円～</a:t>
                      </a:r>
                      <a:r>
                        <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百万円を集め、市民活動へ配分</a:t>
                      </a:r>
                      <a:endPar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県からは、年</a:t>
                      </a:r>
                      <a:r>
                        <a:rPr kumimoji="1" lang="en-US" altLang="ja-JP"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百万円迄のマッチング方式の支援</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0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６</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助け合い活動への資金配分</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新地域支援事業の開始に合わせ、地域の助け合い活動支援をテーマとした配分を検討中</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822899">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７</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寄付者への情報開示</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寄付や配分、運営の実績については、情報紙、ホームページなどで常に情報公開。経理面は、監査委員会など、第三者によるチェック体制</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858809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基金</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運営の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留意点</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16A371A-15CA-4C58-A57E-7229BBB48392}" type="slidenum">
              <a:rPr lang="ja-JP" altLang="en-US">
                <a:solidFill>
                  <a:srgbClr val="898989"/>
                </a:solidFill>
              </a:rPr>
              <a:pPr/>
              <a:t>102</a:t>
            </a:fld>
            <a:endParaRPr lang="en-US" altLang="ja-JP">
              <a:solidFill>
                <a:srgbClr val="898989"/>
              </a:solidFill>
            </a:endParaRPr>
          </a:p>
        </p:txBody>
      </p:sp>
      <p:sp>
        <p:nvSpPr>
          <p:cNvPr id="9114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助け合い基金</a:t>
            </a:r>
          </a:p>
        </p:txBody>
      </p:sp>
      <p:sp>
        <p:nvSpPr>
          <p:cNvPr id="16" name="正方形/長方形 1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 name="Rectangle 3"/>
          <p:cNvSpPr txBox="1">
            <a:spLocks noChangeArrowheads="1"/>
          </p:cNvSpPr>
          <p:nvPr/>
        </p:nvSpPr>
        <p:spPr bwMode="auto">
          <a:xfrm>
            <a:off x="373901" y="1276349"/>
            <a:ext cx="8141449" cy="509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smtClean="0">
                <a:ea typeface="メイリオ" panose="020B0604030504040204" pitchFamily="50" charset="-128"/>
                <a:cs typeface="メイリオ" panose="020B0604030504040204" pitchFamily="50" charset="-128"/>
              </a:rPr>
              <a:t>法令順守は当然だが、倫理的にも正しい行動をする</a:t>
            </a:r>
          </a:p>
          <a:p>
            <a:r>
              <a:rPr lang="ja-JP" altLang="en-US" sz="2000" dirty="0" smtClean="0">
                <a:ea typeface="メイリオ" panose="020B0604030504040204" pitchFamily="50" charset="-128"/>
                <a:cs typeface="メイリオ" panose="020B0604030504040204" pitchFamily="50" charset="-128"/>
              </a:rPr>
              <a:t>目的、資金使途について、事前に正しく説明を行う</a:t>
            </a:r>
          </a:p>
          <a:p>
            <a:r>
              <a:rPr lang="ja-JP" altLang="en-US" sz="2000" dirty="0" smtClean="0">
                <a:ea typeface="メイリオ" panose="020B0604030504040204" pitchFamily="50" charset="-128"/>
                <a:cs typeface="メイリオ" panose="020B0604030504040204" pitchFamily="50" charset="-128"/>
              </a:rPr>
              <a:t>寄付者へ説明した目的どおりに、その寄付を使う</a:t>
            </a:r>
          </a:p>
          <a:p>
            <a:r>
              <a:rPr lang="ja-JP" altLang="en-US" sz="2000" dirty="0" smtClean="0">
                <a:ea typeface="メイリオ" panose="020B0604030504040204" pitchFamily="50" charset="-128"/>
                <a:cs typeface="メイリオ" panose="020B0604030504040204" pitchFamily="50" charset="-128"/>
              </a:rPr>
              <a:t>寄付集めの際の約束は誠実に実行する</a:t>
            </a:r>
          </a:p>
          <a:p>
            <a:r>
              <a:rPr lang="ja-JP" altLang="en-US" sz="2000" dirty="0" smtClean="0">
                <a:ea typeface="メイリオ" panose="020B0604030504040204" pitchFamily="50" charset="-128"/>
                <a:cs typeface="メイリオ" panose="020B0604030504040204" pitchFamily="50" charset="-128"/>
              </a:rPr>
              <a:t>寄付金の使途や運用は、責任者のみならず積極的に情報公開する</a:t>
            </a:r>
            <a:endParaRPr lang="en-US" altLang="ja-JP" sz="2000" dirty="0" smtClean="0">
              <a:ea typeface="メイリオ" panose="020B0604030504040204" pitchFamily="50" charset="-128"/>
              <a:cs typeface="メイリオ" panose="020B0604030504040204" pitchFamily="50" charset="-128"/>
            </a:endParaRPr>
          </a:p>
          <a:p>
            <a:r>
              <a:rPr lang="ja-JP" altLang="en-US" sz="2000" dirty="0">
                <a:ea typeface="メイリオ" panose="020B0604030504040204" pitchFamily="50" charset="-128"/>
                <a:cs typeface="メイリオ" panose="020B0604030504040204" pitchFamily="50" charset="-128"/>
              </a:rPr>
              <a:t>配分について</a:t>
            </a:r>
            <a:r>
              <a:rPr lang="ja-JP" altLang="en-US" sz="2000" dirty="0" smtClean="0">
                <a:ea typeface="メイリオ" panose="020B0604030504040204" pitchFamily="50" charset="-128"/>
                <a:cs typeface="メイリオ" panose="020B0604030504040204" pitchFamily="50" charset="-128"/>
              </a:rPr>
              <a:t>は配分委員会等を設け、自立性・自律性を損なわぬ</a:t>
            </a:r>
            <a:endParaRPr lang="en-US" altLang="ja-JP" sz="2000" dirty="0" smtClean="0">
              <a:ea typeface="メイリオ" panose="020B0604030504040204" pitchFamily="50" charset="-128"/>
              <a:cs typeface="メイリオ" panose="020B0604030504040204" pitchFamily="50" charset="-128"/>
            </a:endParaRPr>
          </a:p>
          <a:p>
            <a:pPr marL="0" indent="0">
              <a:buNone/>
            </a:pPr>
            <a:r>
              <a:rPr lang="ja-JP" altLang="en-US" sz="2000" dirty="0">
                <a:ea typeface="メイリオ" panose="020B0604030504040204" pitchFamily="50" charset="-128"/>
                <a:cs typeface="メイリオ" panose="020B0604030504040204" pitchFamily="50" charset="-128"/>
              </a:rPr>
              <a:t>　</a:t>
            </a:r>
            <a:r>
              <a:rPr lang="ja-JP" altLang="en-US" sz="2000" dirty="0" smtClean="0">
                <a:ea typeface="メイリオ" panose="020B0604030504040204" pitchFamily="50" charset="-128"/>
                <a:cs typeface="メイリオ" panose="020B0604030504040204" pitchFamily="50" charset="-128"/>
              </a:rPr>
              <a:t>よう公正に行う</a:t>
            </a:r>
          </a:p>
          <a:p>
            <a:r>
              <a:rPr lang="ja-JP" altLang="en-US" sz="2000" dirty="0" smtClean="0">
                <a:ea typeface="メイリオ" panose="020B0604030504040204" pitchFamily="50" charset="-128"/>
                <a:cs typeface="メイリオ" panose="020B0604030504040204" pitchFamily="50" charset="-128"/>
              </a:rPr>
              <a:t>守秘義務を</a:t>
            </a:r>
            <a:r>
              <a:rPr lang="ja-JP" altLang="en-US" sz="2000" dirty="0">
                <a:ea typeface="メイリオ" panose="020B0604030504040204" pitchFamily="50" charset="-128"/>
                <a:cs typeface="メイリオ" panose="020B0604030504040204" pitchFamily="50" charset="-128"/>
              </a:rPr>
              <a:t>守る</a:t>
            </a:r>
            <a:endParaRPr lang="en-US" altLang="ja-JP" sz="2000" dirty="0" smtClean="0">
              <a:ea typeface="メイリオ" panose="020B0604030504040204" pitchFamily="50" charset="-128"/>
              <a:cs typeface="メイリオ" panose="020B0604030504040204" pitchFamily="50" charset="-128"/>
            </a:endParaRPr>
          </a:p>
          <a:p>
            <a:r>
              <a:rPr lang="ja-JP" altLang="en-US" sz="2000" dirty="0" smtClean="0">
                <a:ea typeface="メイリオ" panose="020B0604030504040204" pitchFamily="50" charset="-128"/>
                <a:cs typeface="メイリオ" panose="020B0604030504040204" pitchFamily="50" charset="-128"/>
              </a:rPr>
              <a:t>助成</a:t>
            </a:r>
            <a:r>
              <a:rPr lang="ja-JP" altLang="en-US" sz="2000" dirty="0">
                <a:ea typeface="メイリオ" panose="020B0604030504040204" pitchFamily="50" charset="-128"/>
                <a:cs typeface="メイリオ" panose="020B0604030504040204" pitchFamily="50" charset="-128"/>
              </a:rPr>
              <a:t>に</a:t>
            </a:r>
            <a:r>
              <a:rPr lang="ja-JP" altLang="en-US" sz="2000" dirty="0" smtClean="0">
                <a:ea typeface="メイリオ" panose="020B0604030504040204" pitchFamily="50" charset="-128"/>
                <a:cs typeface="メイリオ" panose="020B0604030504040204" pitchFamily="50" charset="-128"/>
              </a:rPr>
              <a:t>より得られた成果発表の場を設け、</a:t>
            </a:r>
            <a:endParaRPr lang="en-US" altLang="ja-JP" sz="2000" dirty="0" smtClean="0">
              <a:ea typeface="メイリオ" panose="020B0604030504040204" pitchFamily="50" charset="-128"/>
              <a:cs typeface="メイリオ" panose="020B0604030504040204" pitchFamily="50" charset="-128"/>
            </a:endParaRPr>
          </a:p>
          <a:p>
            <a:pPr marL="0" indent="0">
              <a:buNone/>
            </a:pPr>
            <a:r>
              <a:rPr lang="ja-JP" altLang="en-US" sz="2000" dirty="0">
                <a:ea typeface="メイリオ" panose="020B0604030504040204" pitchFamily="50" charset="-128"/>
                <a:cs typeface="メイリオ" panose="020B0604030504040204" pitchFamily="50" charset="-128"/>
              </a:rPr>
              <a:t>　</a:t>
            </a:r>
            <a:r>
              <a:rPr lang="ja-JP" altLang="en-US" sz="2000" dirty="0" smtClean="0">
                <a:ea typeface="メイリオ" panose="020B0604030504040204" pitchFamily="50" charset="-128"/>
                <a:cs typeface="メイリオ" panose="020B0604030504040204" pitchFamily="50" charset="-128"/>
              </a:rPr>
              <a:t>寄付者との交流の場を設ける</a:t>
            </a:r>
          </a:p>
          <a:p>
            <a:r>
              <a:rPr lang="ja-JP" altLang="en-US" sz="2000" dirty="0" smtClean="0">
                <a:ea typeface="メイリオ" panose="020B0604030504040204" pitchFamily="50" charset="-128"/>
                <a:cs typeface="メイリオ" panose="020B0604030504040204" pitchFamily="50" charset="-128"/>
              </a:rPr>
              <a:t>組織運営にも適切なコストが必要で</a:t>
            </a:r>
            <a:endParaRPr lang="en-US" altLang="ja-JP" sz="2000" dirty="0" smtClean="0">
              <a:ea typeface="メイリオ" panose="020B0604030504040204" pitchFamily="50" charset="-128"/>
              <a:cs typeface="メイリオ" panose="020B0604030504040204" pitchFamily="50" charset="-128"/>
            </a:endParaRPr>
          </a:p>
          <a:p>
            <a:pPr marL="0" indent="0">
              <a:buNone/>
            </a:pPr>
            <a:r>
              <a:rPr lang="ja-JP" altLang="en-US" sz="2000" dirty="0">
                <a:ea typeface="メイリオ" panose="020B0604030504040204" pitchFamily="50" charset="-128"/>
                <a:cs typeface="メイリオ" panose="020B0604030504040204" pitchFamily="50" charset="-128"/>
              </a:rPr>
              <a:t>　</a:t>
            </a:r>
            <a:r>
              <a:rPr lang="ja-JP" altLang="en-US" sz="2000" dirty="0" smtClean="0">
                <a:ea typeface="メイリオ" panose="020B0604030504040204" pitchFamily="50" charset="-128"/>
                <a:cs typeface="メイリオ" panose="020B0604030504040204" pitchFamily="50" charset="-128"/>
              </a:rPr>
              <a:t>あることへの理解を広める</a:t>
            </a:r>
            <a:endParaRPr lang="en-US" altLang="ja-JP" sz="1800" dirty="0" smtClean="0">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748" y="4224793"/>
            <a:ext cx="695546" cy="72578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650" y="4107024"/>
            <a:ext cx="989711" cy="997190"/>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2186" y="5075650"/>
            <a:ext cx="865302" cy="865302"/>
          </a:xfrm>
          <a:prstGeom prst="rect">
            <a:avLst/>
          </a:prstGeom>
        </p:spPr>
      </p:pic>
    </p:spTree>
    <p:extLst>
      <p:ext uri="{BB962C8B-B14F-4D97-AF65-F5344CB8AC3E}">
        <p14:creationId xmlns:p14="http://schemas.microsoft.com/office/powerpoint/2010/main" val="27974776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857" y="5240338"/>
            <a:ext cx="3562350" cy="923925"/>
          </a:xfrm>
          <a:prstGeom prst="rect">
            <a:avLst/>
          </a:prstGeom>
        </p:spPr>
      </p:pic>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NPO</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・市民発行政協力型基金の事例</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103</a:t>
            </a:fld>
            <a:endParaRPr lang="en-US" altLang="ja-JP">
              <a:solidFill>
                <a:srgbClr val="898989"/>
              </a:solidFill>
            </a:endParaRPr>
          </a:p>
        </p:txBody>
      </p:sp>
      <p:sp>
        <p:nvSpPr>
          <p:cNvPr id="66563" name="テキスト ボックス 4"/>
          <p:cNvSpPr txBox="1">
            <a:spLocks noChangeArrowheads="1"/>
          </p:cNvSpPr>
          <p:nvPr/>
        </p:nvSpPr>
        <p:spPr bwMode="auto">
          <a:xfrm>
            <a:off x="628650" y="1243015"/>
            <a:ext cx="8051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lnSpc>
                <a:spcPct val="200000"/>
              </a:lnSpc>
              <a:spcBef>
                <a:spcPts val="0"/>
              </a:spcBef>
              <a:spcAft>
                <a:spcPts val="0"/>
              </a:spcAft>
              <a:defRPr/>
            </a:pPr>
            <a:r>
              <a:rPr lang="zh-TW" altLang="en-US" b="1" dirty="0" smtClean="0">
                <a:latin typeface="メイリオ" panose="020B0604030504040204" pitchFamily="50" charset="-128"/>
                <a:ea typeface="メイリオ" panose="020B0604030504040204" pitchFamily="50" charset="-128"/>
                <a:cs typeface="メイリオ" panose="020B0604030504040204" pitchFamily="50" charset="-128"/>
              </a:rPr>
              <a:t>佐賀</a:t>
            </a:r>
            <a:r>
              <a:rPr lang="zh-TW" altLang="en-US" b="1" dirty="0">
                <a:latin typeface="メイリオ" panose="020B0604030504040204" pitchFamily="50" charset="-128"/>
                <a:ea typeface="メイリオ" panose="020B0604030504040204" pitchFamily="50" charset="-128"/>
                <a:cs typeface="メイリオ" panose="020B0604030504040204" pitchFamily="50" charset="-128"/>
              </a:rPr>
              <a:t>未来創造基金（佐賀県）　　設立</a:t>
            </a:r>
            <a:r>
              <a:rPr lang="en-US" altLang="zh-TW" b="1" dirty="0">
                <a:latin typeface="メイリオ" panose="020B0604030504040204" pitchFamily="50" charset="-128"/>
                <a:ea typeface="メイリオ" panose="020B0604030504040204" pitchFamily="50" charset="-128"/>
                <a:cs typeface="メイリオ" panose="020B0604030504040204" pitchFamily="50" charset="-128"/>
              </a:rPr>
              <a:t>2013</a:t>
            </a:r>
            <a:r>
              <a:rPr lang="zh-TW" altLang="en-US" b="1"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zh-TW" b="1" dirty="0" smtClean="0">
                <a:latin typeface="メイリオ" panose="020B0604030504040204" pitchFamily="50" charset="-128"/>
                <a:ea typeface="メイリオ" panose="020B0604030504040204" pitchFamily="50" charset="-128"/>
                <a:cs typeface="メイリオ" panose="020B0604030504040204" pitchFamily="50" charset="-128"/>
              </a:rPr>
              <a:t>4</a:t>
            </a:r>
            <a:r>
              <a:rPr lang="zh-TW" altLang="en-US" b="1" dirty="0" smtClean="0">
                <a:latin typeface="メイリオ" panose="020B0604030504040204" pitchFamily="50" charset="-128"/>
                <a:ea typeface="メイリオ" panose="020B0604030504040204" pitchFamily="50" charset="-128"/>
                <a:cs typeface="メイリオ" panose="020B0604030504040204" pitchFamily="50" charset="-128"/>
              </a:rPr>
              <a:t>月</a:t>
            </a:r>
            <a:endParaRPr lang="en-US" altLang="zh-TW" b="1"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佐賀県では、かねて市民活動を行っている人々から県民基金の必要性が唱えられていた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法人さが市民活動サポートセンター」、「</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法人佐賀県</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CSO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推進機構」、「認定</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法人地球市民の会」の三団体が中心となって</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月、設立準備委員会を立ち上げた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直ち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に法人設立のために必要な設立時財産（</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万円）の寄付集めを開始し、翌年の</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月には一般財団法人化を実現した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後</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月には公益財団法人となっている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佐賀県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は、準備委員会による勉強会の段階から参加し、集めた寄付額と同額まで（</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百万円</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年が限度）基金に寄付をするマッチング方式による支援を行っている。</a:t>
            </a:r>
          </a:p>
          <a:p>
            <a:pPr fontAlgn="auto">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月法人化</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年を機に、分野指定助成金として「たすけあい基金」をスタートさせた。</a:t>
            </a: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助け合い基金</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extLst>
      <p:ext uri="{BB962C8B-B14F-4D97-AF65-F5344CB8AC3E}">
        <p14:creationId xmlns:p14="http://schemas.microsoft.com/office/powerpoint/2010/main" val="4178912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NPO</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・市民発行政協力型基金の事例</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104</a:t>
            </a:fld>
            <a:endParaRPr lang="en-US" altLang="ja-JP">
              <a:solidFill>
                <a:srgbClr val="898989"/>
              </a:solidFill>
            </a:endParaRPr>
          </a:p>
        </p:txBody>
      </p:sp>
      <p:sp>
        <p:nvSpPr>
          <p:cNvPr id="66563" name="テキスト ボックス 4"/>
          <p:cNvSpPr txBox="1">
            <a:spLocks noChangeArrowheads="1"/>
          </p:cNvSpPr>
          <p:nvPr/>
        </p:nvSpPr>
        <p:spPr bwMode="auto">
          <a:xfrm>
            <a:off x="628650" y="1243015"/>
            <a:ext cx="8051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lnSpc>
                <a:spcPct val="200000"/>
              </a:lnSpc>
              <a:spcBef>
                <a:spcPts val="0"/>
              </a:spcBef>
              <a:spcAft>
                <a:spcPts val="0"/>
              </a:spcAft>
              <a:defRPr/>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みんな</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でつくる財団おかやま（岡山県）　　設立</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みんなでつくる財団おかやま」（通称「みんつく」）は中国四国地方で初めて市民からの寄付だけを基本財源として設立されたコミュニティ財団</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の持っている潜在的ポテンシャル（人、金、物、情報）を「つなぐ、つたえる、シェアをする」を実践して、安心で持続可能な地域社会の実現を目指している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の寄付の他に「事業指定助成プログラム」「みんつく冠基金事業」重要度や緊急度の高い社会課題に取り組む「社会変革基金事業」など多様な寄付プログラムを準備している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月、この「社会変革基金事業」の一つとして「助け合い」基金を設立。同年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月までに</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万円の寄付を目指して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助け合い基金</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368" y="5344321"/>
            <a:ext cx="4285982" cy="751438"/>
          </a:xfrm>
          <a:prstGeom prst="rect">
            <a:avLst/>
          </a:prstGeom>
        </p:spPr>
      </p:pic>
    </p:spTree>
    <p:extLst>
      <p:ext uri="{BB962C8B-B14F-4D97-AF65-F5344CB8AC3E}">
        <p14:creationId xmlns:p14="http://schemas.microsoft.com/office/powerpoint/2010/main" val="39467114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NPO</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・市民発行政協力型基金</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の事例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105</a:t>
            </a:fld>
            <a:endParaRPr lang="en-US" altLang="ja-JP">
              <a:solidFill>
                <a:srgbClr val="898989"/>
              </a:solidFill>
            </a:endParaRPr>
          </a:p>
        </p:txBody>
      </p:sp>
      <p:sp>
        <p:nvSpPr>
          <p:cNvPr id="66563" name="テキスト ボックス 4"/>
          <p:cNvSpPr txBox="1">
            <a:spLocks noChangeArrowheads="1"/>
          </p:cNvSpPr>
          <p:nvPr/>
        </p:nvSpPr>
        <p:spPr bwMode="auto">
          <a:xfrm>
            <a:off x="628650" y="1243015"/>
            <a:ext cx="8051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lnSpc>
                <a:spcPct val="200000"/>
              </a:lnSpc>
              <a:spcBef>
                <a:spcPts val="0"/>
              </a:spcBef>
              <a:spcAft>
                <a:spcPts val="0"/>
              </a:spcAft>
              <a:defRPr/>
            </a:pPr>
            <a:r>
              <a:rPr lang="zh-TW" altLang="en-US" b="1" dirty="0" smtClean="0">
                <a:latin typeface="メイリオ" panose="020B0604030504040204" pitchFamily="50" charset="-128"/>
                <a:ea typeface="メイリオ" panose="020B0604030504040204" pitchFamily="50" charset="-128"/>
                <a:cs typeface="メイリオ" panose="020B0604030504040204" pitchFamily="50" charset="-128"/>
              </a:rPr>
              <a:t>京都</a:t>
            </a:r>
            <a:r>
              <a:rPr lang="zh-TW" altLang="en-US" b="1" dirty="0">
                <a:latin typeface="メイリオ" panose="020B0604030504040204" pitchFamily="50" charset="-128"/>
                <a:ea typeface="メイリオ" panose="020B0604030504040204" pitchFamily="50" charset="-128"/>
                <a:cs typeface="メイリオ" panose="020B0604030504040204" pitchFamily="50" charset="-128"/>
              </a:rPr>
              <a:t>地域創造基金（京都府）　　設立</a:t>
            </a:r>
            <a:r>
              <a:rPr lang="en-US" altLang="zh-TW" b="1" dirty="0">
                <a:latin typeface="メイリオ" panose="020B0604030504040204" pitchFamily="50" charset="-128"/>
                <a:ea typeface="メイリオ" panose="020B0604030504040204" pitchFamily="50" charset="-128"/>
                <a:cs typeface="メイリオ" panose="020B0604030504040204" pitchFamily="50" charset="-128"/>
              </a:rPr>
              <a:t>2009</a:t>
            </a:r>
            <a:r>
              <a:rPr lang="zh-TW" altLang="en-US" b="1" dirty="0">
                <a:latin typeface="メイリオ" panose="020B0604030504040204" pitchFamily="50" charset="-128"/>
                <a:ea typeface="メイリオ" panose="020B0604030504040204" pitchFamily="50" charset="-128"/>
                <a:cs typeface="メイリオ" panose="020B0604030504040204" pitchFamily="50" charset="-128"/>
              </a:rPr>
              <a:t>年</a:t>
            </a:r>
            <a:r>
              <a:rPr lang="zh-TW" altLang="en-US" b="1" dirty="0" smtClean="0">
                <a:latin typeface="メイリオ" panose="020B0604030504040204" pitchFamily="50" charset="-128"/>
                <a:ea typeface="メイリオ" panose="020B0604030504040204" pitchFamily="50" charset="-128"/>
                <a:cs typeface="メイリオ" panose="020B0604030504040204" pitchFamily="50" charset="-128"/>
              </a:rPr>
              <a:t>３月</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法人きょうと</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センターの創立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周年事業として、</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2008</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年秋、京都地域創造基金設立準備委員会を立ち上げた。この委員会には、きょうと</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センターのほか、京都府、企業、</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学生といった広範な分野の参画があった。その結果、</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名を超える方からの寄付が集まり、</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年３月には一般財団法人京都地域創造基金が誕生した。</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月には公益財団法人となっている。</a:t>
            </a:r>
          </a:p>
          <a:p>
            <a:pPr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Wingdings" panose="05000000000000000000" pitchFamily="2" charset="2"/>
              <a:buChar char="ü"/>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配分先の選定については、第三者である専門家の選考会により審査決定</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Wingdings" panose="05000000000000000000" pitchFamily="2" charset="2"/>
              <a:buChar char="ü"/>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Wingdings" panose="05000000000000000000" pitchFamily="2" charset="2"/>
              <a:buChar char="ü"/>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配分に当っては情報が公開されていることなどを条件に、自律性を損なわないように配慮している。</a:t>
            </a: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助け合い基金</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518" y="5155393"/>
            <a:ext cx="3631932" cy="1008870"/>
          </a:xfrm>
          <a:prstGeom prst="rect">
            <a:avLst/>
          </a:prstGeom>
        </p:spPr>
      </p:pic>
    </p:spTree>
    <p:extLst>
      <p:ext uri="{BB962C8B-B14F-4D97-AF65-F5344CB8AC3E}">
        <p14:creationId xmlns:p14="http://schemas.microsoft.com/office/powerpoint/2010/main" val="12617210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smtClean="0">
                <a:latin typeface="メイリオ" pitchFamily="50" charset="-128"/>
                <a:ea typeface="メイリオ" pitchFamily="50" charset="-128"/>
              </a:rPr>
              <a:t>3-10.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の制度と</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創出</a:t>
            </a:r>
          </a:p>
        </p:txBody>
      </p:sp>
      <p:sp>
        <p:nvSpPr>
          <p:cNvPr id="168962" name="サブタイトル 2"/>
          <p:cNvSpPr>
            <a:spLocks noGrp="1"/>
          </p:cNvSpPr>
          <p:nvPr>
            <p:ph type="subTitle" idx="1"/>
          </p:nvPr>
        </p:nvSpPr>
        <p:spPr>
          <a:xfrm>
            <a:off x="1556952" y="3602037"/>
            <a:ext cx="6958398" cy="2219213"/>
          </a:xfrm>
        </p:spPr>
        <p:txBody>
          <a:bodyPr/>
          <a:lstStyle/>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等への地域生活</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支援との連携</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生活困窮者への生活</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支援との連携</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こども・子育て支援との連携</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3-10-4.</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認知症地域支援推進員との連携</a:t>
            </a: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106</a:t>
            </a:fld>
            <a:endParaRPr lang="en-US" altLang="ja-JP">
              <a:solidFill>
                <a:srgbClr val="898989"/>
              </a:solidFill>
            </a:endParaRPr>
          </a:p>
        </p:txBody>
      </p:sp>
    </p:spTree>
    <p:extLst>
      <p:ext uri="{BB962C8B-B14F-4D97-AF65-F5344CB8AC3E}">
        <p14:creationId xmlns:p14="http://schemas.microsoft.com/office/powerpoint/2010/main" val="3872664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smtClean="0">
                <a:latin typeface="メイリオ" pitchFamily="50" charset="-128"/>
                <a:ea typeface="メイリオ" pitchFamily="50" charset="-128"/>
              </a:rPr>
              <a:t>3-10. </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制度と</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創出</a:t>
            </a:r>
          </a:p>
        </p:txBody>
      </p:sp>
      <p:sp>
        <p:nvSpPr>
          <p:cNvPr id="168962" name="サブタイトル 2"/>
          <p:cNvSpPr>
            <a:spLocks noGrp="1"/>
          </p:cNvSpPr>
          <p:nvPr>
            <p:ph type="subTitle" idx="1"/>
          </p:nvPr>
        </p:nvSpPr>
        <p:spPr>
          <a:xfrm>
            <a:off x="1556952" y="3602037"/>
            <a:ext cx="6958398" cy="2219213"/>
          </a:xfrm>
        </p:spPr>
        <p:txBody>
          <a:bodyPr/>
          <a:lstStyle/>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等への地域生活</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支援との連携</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107</a:t>
            </a:fld>
            <a:endParaRPr lang="en-US" altLang="ja-JP">
              <a:solidFill>
                <a:srgbClr val="898989"/>
              </a:solidFill>
            </a:endParaRPr>
          </a:p>
        </p:txBody>
      </p:sp>
    </p:spTree>
    <p:extLst>
      <p:ext uri="{BB962C8B-B14F-4D97-AF65-F5344CB8AC3E}">
        <p14:creationId xmlns:p14="http://schemas.microsoft.com/office/powerpoint/2010/main" val="1657317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者地域生活支援事業の利用者像</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108</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等への地域生活</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支援との連携</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 name="テキスト ボックス 20"/>
          <p:cNvSpPr txBox="1"/>
          <p:nvPr/>
        </p:nvSpPr>
        <p:spPr>
          <a:xfrm>
            <a:off x="395288" y="6254151"/>
            <a:ext cx="5776570" cy="261610"/>
          </a:xfrm>
          <a:prstGeom prst="rect">
            <a:avLst/>
          </a:prstGeom>
          <a:noFill/>
        </p:spPr>
        <p:txBody>
          <a:bodyPr wrap="square" rtlCol="0">
            <a:spAutoFit/>
          </a:bodyPr>
          <a:lstStyle/>
          <a:p>
            <a:r>
              <a:rPr lang="ja-JP" altLang="en-US" sz="1100" dirty="0" smtClean="0"/>
              <a:t>出典：社会保障審議会生活困窮者の生活支援の在り方関する特別部会「中間まとめ」参考資料</a:t>
            </a:r>
            <a:endParaRPr kumimoji="1" lang="ja-JP" altLang="en-US" sz="1100" dirty="0"/>
          </a:p>
        </p:txBody>
      </p:sp>
      <p:sp>
        <p:nvSpPr>
          <p:cNvPr id="2" name="テキスト ボックス 1"/>
          <p:cNvSpPr txBox="1"/>
          <p:nvPr/>
        </p:nvSpPr>
        <p:spPr>
          <a:xfrm>
            <a:off x="1422546" y="1676400"/>
            <a:ext cx="6014573" cy="3508653"/>
          </a:xfrm>
          <a:prstGeom prst="rect">
            <a:avLst/>
          </a:prstGeom>
          <a:noFill/>
        </p:spPr>
        <p:txBody>
          <a:bodyPr wrap="square" rtlCol="0">
            <a:spAutoFit/>
          </a:bodyPr>
          <a:lstStyle/>
          <a:p>
            <a:pPr>
              <a:lnSpc>
                <a:spcPct val="150000"/>
              </a:lnSpc>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全ての</a:t>
            </a:r>
            <a:r>
              <a:rPr lang="ja-JP" altLang="en-US" sz="28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者および障がい児</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身体</a:t>
            </a:r>
            <a:r>
              <a:rPr lang="ja-JP" altLang="en-US" sz="2400" dirty="0" err="1">
                <a:latin typeface="メイリオ" panose="020B0604030504040204" pitchFamily="50" charset="-128"/>
                <a:ea typeface="メイリオ" panose="020B0604030504040204" pitchFamily="50" charset="-128"/>
                <a:cs typeface="メイリオ" panose="020B0604030504040204" pitchFamily="50" charset="-128"/>
              </a:rPr>
              <a:t>障</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がい</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○知的</a:t>
            </a:r>
            <a:r>
              <a:rPr kumimoji="1"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障</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がい</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err="1">
                <a:latin typeface="メイリオ" panose="020B0604030504040204" pitchFamily="50" charset="-128"/>
                <a:ea typeface="メイリオ" panose="020B0604030504040204" pitchFamily="50" charset="-128"/>
                <a:cs typeface="メイリオ" panose="020B0604030504040204" pitchFamily="50" charset="-128"/>
              </a:rPr>
              <a:t>精神障</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がい</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○発達</a:t>
            </a:r>
            <a:r>
              <a:rPr kumimoji="1"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○難病などによる</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3238" y="2498972"/>
            <a:ext cx="3175686" cy="3175686"/>
          </a:xfrm>
          <a:prstGeom prst="rect">
            <a:avLst/>
          </a:prstGeom>
        </p:spPr>
      </p:pic>
    </p:spTree>
    <p:extLst>
      <p:ext uri="{BB962C8B-B14F-4D97-AF65-F5344CB8AC3E}">
        <p14:creationId xmlns:p14="http://schemas.microsoft.com/office/powerpoint/2010/main" val="1340963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738188"/>
            <a:ext cx="8370888" cy="538162"/>
          </a:xfrm>
        </p:spPr>
        <p:txBody>
          <a:bodyPr rtlCol="0">
            <a:noAutofit/>
          </a:bodyPr>
          <a:lstStyle/>
          <a:p>
            <a:pPr marL="0" indent="0" fontAlgn="auto">
              <a:spcAft>
                <a:spcPts val="0"/>
              </a:spcAft>
              <a:buFont typeface="Arial" panose="020B0604020202020204" pitchFamily="34" charset="0"/>
              <a:buNone/>
              <a:defRPr/>
            </a:pP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ニーズの把握方法</a:t>
            </a:r>
            <a:endParaRPr lang="ja-JP" altLang="en-US" sz="2400" spc="-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D6DC99C-1CB2-4ACE-893C-4BFD3AE52A61}" type="slidenum">
              <a:rPr lang="ja-JP" altLang="en-US">
                <a:solidFill>
                  <a:srgbClr val="898989"/>
                </a:solidFill>
              </a:rPr>
              <a:pPr/>
              <a:t>10</a:t>
            </a:fld>
            <a:endParaRPr lang="en-US" altLang="ja-JP">
              <a:solidFill>
                <a:srgbClr val="898989"/>
              </a:solidFill>
            </a:endParaRPr>
          </a:p>
        </p:txBody>
      </p:sp>
      <p:sp>
        <p:nvSpPr>
          <p:cNvPr id="33795" name="テキスト ボックス 4"/>
          <p:cNvSpPr txBox="1">
            <a:spLocks noChangeArrowheads="1"/>
          </p:cNvSpPr>
          <p:nvPr/>
        </p:nvSpPr>
        <p:spPr bwMode="auto">
          <a:xfrm>
            <a:off x="654050" y="1674813"/>
            <a:ext cx="685323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ts val="4500"/>
              </a:lnSpc>
              <a:buFont typeface="メイリオ" panose="020B0604030504040204" pitchFamily="50" charset="-128"/>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その上で必要なら</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a:lnSpc>
                <a:spcPts val="4500"/>
              </a:lnSpc>
              <a:buFont typeface="Arial"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アンケート調査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全戸型・抽出型）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2">
              <a:lnSpc>
                <a:spcPts val="4500"/>
              </a:lnSpc>
              <a:buFont typeface="Arial"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訪問</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調査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全戸型・抽出型）</a:t>
            </a:r>
          </a:p>
          <a:p>
            <a:pPr>
              <a:lnSpc>
                <a:spcPts val="4500"/>
              </a:lnSpc>
              <a:buFont typeface="メイリオ" panose="020B0604030504040204"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サービス提供側から情報収集</a:t>
            </a:r>
          </a:p>
        </p:txBody>
      </p:sp>
      <p:sp>
        <p:nvSpPr>
          <p:cNvPr id="3379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sp>
        <p:nvSpPr>
          <p:cNvPr id="8" name="テキスト ボックス 7"/>
          <p:cNvSpPr txBox="1"/>
          <p:nvPr/>
        </p:nvSpPr>
        <p:spPr>
          <a:xfrm>
            <a:off x="1000125" y="5005153"/>
            <a:ext cx="7515225" cy="1200150"/>
          </a:xfrm>
          <a:prstGeom prst="rect">
            <a:avLst/>
          </a:prstGeom>
          <a:noFill/>
        </p:spPr>
        <p:txBody>
          <a:bodyPr>
            <a:spAutoFit/>
          </a:bodyPr>
          <a:lstStyle/>
          <a:p>
            <a:pPr marL="285750" indent="-285750" fontAlgn="auto">
              <a:spcBef>
                <a:spcPts val="0"/>
              </a:spcBef>
              <a:spcAft>
                <a:spcPts val="0"/>
              </a:spcAft>
              <a:buFont typeface="メイリオ" panose="020B0604030504040204" pitchFamily="50" charset="-128"/>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特に地縁組織から情報提供をしてもらうこと</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生活支援コーディネーターは、地縁組織（特に協議会など新しい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タイプ）を回って話を聞くとか、地縁活動のリーダーを集め、</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情報会議を開くなどの活動をすることも状況に応じて必要</a:t>
            </a:r>
          </a:p>
        </p:txBody>
      </p:sp>
      <p:sp>
        <p:nvSpPr>
          <p:cNvPr id="33798" name="テキスト ボックス 8"/>
          <p:cNvSpPr txBox="1">
            <a:spLocks noChangeArrowheads="1"/>
          </p:cNvSpPr>
          <p:nvPr/>
        </p:nvSpPr>
        <p:spPr bwMode="auto">
          <a:xfrm>
            <a:off x="998538" y="4023623"/>
            <a:ext cx="7545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メイリオ" panose="020B0604030504040204" pitchFamily="50" charset="-128"/>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地縁組織、民生・児童委員、 地域包括支援センター、</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社協、</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医療関係者、福祉関係事業者、地域ケア会議、行政などの情報を</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統合して分析</a:t>
            </a:r>
          </a:p>
        </p:txBody>
      </p:sp>
      <p:sp>
        <p:nvSpPr>
          <p:cNvPr id="12" name="テキスト ボックス 11"/>
          <p:cNvSpPr txBox="1"/>
          <p:nvPr/>
        </p:nvSpPr>
        <p:spPr>
          <a:xfrm>
            <a:off x="628650" y="1235075"/>
            <a:ext cx="7519988" cy="557213"/>
          </a:xfrm>
          <a:prstGeom prst="rect">
            <a:avLst/>
          </a:prstGeom>
          <a:noFill/>
        </p:spPr>
        <p:txBody>
          <a:bodyPr wrap="none">
            <a:spAutoFit/>
          </a:bodyPr>
          <a:lstStyle/>
          <a:p>
            <a:pPr marL="457200" indent="-457200" fontAlgn="auto">
              <a:lnSpc>
                <a:spcPct val="150000"/>
              </a:lnSpc>
              <a:spcBef>
                <a:spcPts val="0"/>
              </a:spcBef>
              <a:spcAft>
                <a:spcPts val="0"/>
              </a:spcAft>
              <a:defRPr/>
            </a:pPr>
            <a:r>
              <a:rPr lang="ja-JP" altLang="en-US" sz="2200" u="sng"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前提：すでに行われた各種の結果を最大限に活用すること</a:t>
            </a:r>
          </a:p>
        </p:txBody>
      </p:sp>
      <p:sp>
        <p:nvSpPr>
          <p:cNvPr id="10" name="正方形/長方形 9"/>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市町村が行う</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者等に対する地域</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生活支援</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事業</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109</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sz="1600" dirty="0" err="1">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者等への地域生活支援との連携</a:t>
            </a: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 name="テキスト ボックス 1"/>
          <p:cNvSpPr txBox="1"/>
          <p:nvPr/>
        </p:nvSpPr>
        <p:spPr>
          <a:xfrm>
            <a:off x="484189" y="1217712"/>
            <a:ext cx="8259762" cy="1631216"/>
          </a:xfrm>
          <a:prstGeom prst="rect">
            <a:avLst/>
          </a:prstGeom>
          <a:noFill/>
        </p:spPr>
        <p:txBody>
          <a:bodyPr wrap="square" rtlCol="0">
            <a:spAutoFit/>
          </a:bodyPr>
          <a:lstStyle/>
          <a:p>
            <a:pPr>
              <a:lnSpc>
                <a:spcPts val="3000"/>
              </a:lnSpc>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法令による地域生活支援事業の定義</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p>
          <a:p>
            <a:pPr lvl="1">
              <a:lnSpc>
                <a:spcPts val="3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障害者等、障害者等の家族、</a:t>
            </a:r>
            <a:r>
              <a:rPr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地域住民</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等により自発的に行われる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lnSpc>
                <a:spcPts val="3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障害者等が自立した日常生活及び社会生活を営むことができるように</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lnSpc>
                <a:spcPts val="3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するための活動に対する支援を行う事業</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238125" y="3058478"/>
            <a:ext cx="8905875" cy="3170099"/>
          </a:xfrm>
          <a:prstGeom prst="rect">
            <a:avLst/>
          </a:prstGeom>
          <a:noFill/>
        </p:spPr>
        <p:txBody>
          <a:bodyPr wrap="square" rtlCol="0">
            <a:spAutoFit/>
          </a:bodyPr>
          <a:lstStyle/>
          <a:p>
            <a:pPr>
              <a:lnSpc>
                <a:spcPts val="3000"/>
              </a:lnSpc>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平成２７年度予算措置</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ts val="3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障害者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の高齢化・重度化や「親亡き後」も見据え、障害児・者の地域生活</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さらに推進する観点から、①相談②体験の機会・場③緊急時の受け入れ・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対応</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④</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専門性⑤地域の体制づくりの５つの機能の強化を図ることが求められる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この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ため、障害児・者が住み慣れた地域で安心して暮らしていけるよう様々</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を切れ目なく提供できる仕組みを構築するため、</a:t>
            </a:r>
            <a:r>
              <a:rPr lang="ja-JP" altLang="en-US"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地域支援のための拠点の</a:t>
            </a:r>
            <a:r>
              <a:rPr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整</a:t>
            </a:r>
            <a:endParaRPr lang="en-US" altLang="ja-JP"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3000"/>
              </a:lnSpc>
            </a:pPr>
            <a:r>
              <a:rPr lang="ja-JP" altLang="en-US"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備</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や、地域の事業者が機能を分担して面的な支援を行う体制等の整備を積極的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ts val="3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推進</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していく。</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519613" y="5816001"/>
            <a:ext cx="4224337" cy="261610"/>
          </a:xfrm>
          <a:prstGeom prst="rect">
            <a:avLst/>
          </a:prstGeom>
          <a:noFill/>
        </p:spPr>
        <p:txBody>
          <a:bodyPr wrap="square" rtlCol="0">
            <a:spAutoFit/>
          </a:bodyPr>
          <a:lstStyle/>
          <a:p>
            <a:pPr algn="r"/>
            <a:r>
              <a:rPr lang="ja-JP" altLang="en-US" sz="1100" dirty="0" smtClean="0"/>
              <a:t>出典：障害保健福祉関係主管課長会議資料（平成２７年３月６日）</a:t>
            </a:r>
            <a:endParaRPr kumimoji="1" lang="ja-JP" altLang="en-US" sz="1100" dirty="0"/>
          </a:p>
        </p:txBody>
      </p:sp>
      <p:sp>
        <p:nvSpPr>
          <p:cNvPr id="12" name="テキスト ボックス 11"/>
          <p:cNvSpPr txBox="1"/>
          <p:nvPr/>
        </p:nvSpPr>
        <p:spPr>
          <a:xfrm>
            <a:off x="2575775" y="2782010"/>
            <a:ext cx="6168175" cy="261610"/>
          </a:xfrm>
          <a:prstGeom prst="rect">
            <a:avLst/>
          </a:prstGeom>
          <a:noFill/>
        </p:spPr>
        <p:txBody>
          <a:bodyPr wrap="square" rtlCol="0">
            <a:spAutoFit/>
          </a:bodyPr>
          <a:lstStyle/>
          <a:p>
            <a:pPr algn="r"/>
            <a:r>
              <a:rPr lang="ja-JP" altLang="en-US" sz="1100" dirty="0" smtClean="0"/>
              <a:t>（障害者</a:t>
            </a:r>
            <a:r>
              <a:rPr lang="ja-JP" altLang="en-US" sz="1100" dirty="0"/>
              <a:t>の日常生活及び社会生活を総合的に支援するための法律　</a:t>
            </a:r>
            <a:r>
              <a:rPr lang="ja-JP" altLang="en-US" sz="1100" dirty="0" smtClean="0"/>
              <a:t>第七十七条</a:t>
            </a:r>
            <a:r>
              <a:rPr lang="ja-JP" altLang="en-US" sz="1100" dirty="0"/>
              <a:t>第一項</a:t>
            </a:r>
            <a:r>
              <a:rPr lang="ja-JP" altLang="en-US" sz="1100" dirty="0" smtClean="0"/>
              <a:t>第二号）</a:t>
            </a:r>
            <a:endParaRPr kumimoji="1" lang="ja-JP" altLang="en-US" sz="1100" dirty="0"/>
          </a:p>
        </p:txBody>
      </p:sp>
    </p:spTree>
    <p:extLst>
      <p:ext uri="{BB962C8B-B14F-4D97-AF65-F5344CB8AC3E}">
        <p14:creationId xmlns:p14="http://schemas.microsoft.com/office/powerpoint/2010/main" val="42903859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4366" t="30218" r="3521" b="10585"/>
          <a:stretch/>
        </p:blipFill>
        <p:spPr>
          <a:xfrm>
            <a:off x="436408" y="1933826"/>
            <a:ext cx="8422783" cy="3825025"/>
          </a:xfrm>
          <a:prstGeom prst="rect">
            <a:avLst/>
          </a:prstGeom>
        </p:spPr>
      </p:pic>
      <p:sp>
        <p:nvSpPr>
          <p:cNvPr id="1607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地域生活支援拠点等整備推進モデル事業イメージ</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110</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sz="1600" dirty="0" err="1">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者等への地域生活支援との連携</a:t>
            </a: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 name="テキスト ボックス 20"/>
          <p:cNvSpPr txBox="1"/>
          <p:nvPr/>
        </p:nvSpPr>
        <p:spPr>
          <a:xfrm>
            <a:off x="395288" y="5958876"/>
            <a:ext cx="4148137" cy="430887"/>
          </a:xfrm>
          <a:prstGeom prst="rect">
            <a:avLst/>
          </a:prstGeom>
          <a:noFill/>
        </p:spPr>
        <p:txBody>
          <a:bodyPr wrap="square" rtlCol="0">
            <a:spAutoFit/>
          </a:bodyPr>
          <a:lstStyle/>
          <a:p>
            <a:r>
              <a:rPr lang="ja-JP" altLang="en-US" sz="1100" dirty="0" smtClean="0"/>
              <a:t>出典：障害保健福祉関係主管課長会議資料（平成２７年３月６日）</a:t>
            </a:r>
            <a:endParaRPr lang="en-US" altLang="ja-JP" sz="1100" dirty="0" smtClean="0"/>
          </a:p>
          <a:p>
            <a:r>
              <a:rPr lang="ja-JP" altLang="en-US" sz="1100" dirty="0"/>
              <a:t>赤</a:t>
            </a:r>
            <a:r>
              <a:rPr kumimoji="1" lang="ja-JP" altLang="en-US" sz="1100" dirty="0" smtClean="0"/>
              <a:t>枠：さわやか福祉財団加筆</a:t>
            </a:r>
            <a:endParaRPr kumimoji="1" lang="ja-JP" altLang="en-US" sz="1100" dirty="0"/>
          </a:p>
        </p:txBody>
      </p:sp>
      <p:sp>
        <p:nvSpPr>
          <p:cNvPr id="3" name="正方形/長方形 2"/>
          <p:cNvSpPr/>
          <p:nvPr/>
        </p:nvSpPr>
        <p:spPr>
          <a:xfrm>
            <a:off x="2400300" y="3876675"/>
            <a:ext cx="4048125" cy="276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262130" y="1510784"/>
            <a:ext cx="6478073" cy="369332"/>
          </a:xfrm>
          <a:prstGeom prst="rect">
            <a:avLst/>
          </a:prstGeom>
          <a:solidFill>
            <a:schemeClr val="accent1">
              <a:lumMod val="75000"/>
            </a:schemeClr>
          </a:solidFill>
        </p:spPr>
        <p:txBody>
          <a:bodyPr wrap="square" rtlCol="0">
            <a:spAutoFit/>
          </a:bodyPr>
          <a:lstStyle/>
          <a:p>
            <a:pPr algn="ctr"/>
            <a:r>
              <a:rPr kumimoji="1" lang="ja-JP" altLang="en-US" b="1" dirty="0" smtClean="0">
                <a:solidFill>
                  <a:schemeClr val="bg1"/>
                </a:solidFill>
              </a:rPr>
              <a:t>地域生活支援拠点等整備推進モデル事業（仮称）</a:t>
            </a:r>
            <a:endParaRPr kumimoji="1" lang="ja-JP" altLang="en-US" b="1" dirty="0">
              <a:solidFill>
                <a:schemeClr val="bg1"/>
              </a:solidFill>
            </a:endParaRPr>
          </a:p>
        </p:txBody>
      </p:sp>
    </p:spTree>
    <p:extLst>
      <p:ext uri="{BB962C8B-B14F-4D97-AF65-F5344CB8AC3E}">
        <p14:creationId xmlns:p14="http://schemas.microsoft.com/office/powerpoint/2010/main" val="20385368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3803" t="18680" r="2535" b="3049"/>
          <a:stretch/>
        </p:blipFill>
        <p:spPr>
          <a:xfrm>
            <a:off x="484188" y="1119188"/>
            <a:ext cx="8200174" cy="4846118"/>
          </a:xfrm>
          <a:prstGeom prst="rect">
            <a:avLst/>
          </a:prstGeom>
        </p:spPr>
      </p:pic>
      <p:sp>
        <p:nvSpPr>
          <p:cNvPr id="1607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者等への地域生活支援事業の全体像（例）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111</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sz="1600" dirty="0" err="1">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者等への地域生活支援との連携</a:t>
            </a: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テキスト ボックス 8"/>
          <p:cNvSpPr txBox="1"/>
          <p:nvPr/>
        </p:nvSpPr>
        <p:spPr>
          <a:xfrm>
            <a:off x="395288" y="5930988"/>
            <a:ext cx="4024312" cy="430887"/>
          </a:xfrm>
          <a:prstGeom prst="rect">
            <a:avLst/>
          </a:prstGeom>
          <a:noFill/>
        </p:spPr>
        <p:txBody>
          <a:bodyPr wrap="square" rtlCol="0">
            <a:spAutoFit/>
          </a:bodyPr>
          <a:lstStyle/>
          <a:p>
            <a:r>
              <a:rPr lang="ja-JP" altLang="en-US" sz="1100" dirty="0" smtClean="0"/>
              <a:t>出典：障害保健福祉関係主管課長会議資料（平成２７年３月６日）</a:t>
            </a:r>
            <a:endParaRPr lang="en-US" altLang="ja-JP" sz="1100" dirty="0" smtClean="0"/>
          </a:p>
          <a:p>
            <a:r>
              <a:rPr lang="ja-JP" altLang="en-US" sz="1100" dirty="0"/>
              <a:t>赤</a:t>
            </a:r>
            <a:r>
              <a:rPr lang="ja-JP" altLang="en-US" sz="1100" dirty="0" smtClean="0"/>
              <a:t>枠：さわやか福祉財団加筆</a:t>
            </a:r>
            <a:endParaRPr lang="en-US" altLang="ja-JP" sz="1100" dirty="0" smtClean="0"/>
          </a:p>
        </p:txBody>
      </p:sp>
      <p:sp>
        <p:nvSpPr>
          <p:cNvPr id="14" name="フリーフォーム 13"/>
          <p:cNvSpPr/>
          <p:nvPr/>
        </p:nvSpPr>
        <p:spPr>
          <a:xfrm>
            <a:off x="3385286" y="3722348"/>
            <a:ext cx="5305426" cy="2140037"/>
          </a:xfrm>
          <a:custGeom>
            <a:avLst/>
            <a:gdLst>
              <a:gd name="connsiteX0" fmla="*/ 501191 w 5614545"/>
              <a:gd name="connsiteY0" fmla="*/ 744521 h 2297882"/>
              <a:gd name="connsiteX1" fmla="*/ 1006016 w 5614545"/>
              <a:gd name="connsiteY1" fmla="*/ 1571 h 2297882"/>
              <a:gd name="connsiteX2" fmla="*/ 2653841 w 5614545"/>
              <a:gd name="connsiteY2" fmla="*/ 925496 h 2297882"/>
              <a:gd name="connsiteX3" fmla="*/ 5082716 w 5614545"/>
              <a:gd name="connsiteY3" fmla="*/ 915971 h 2297882"/>
              <a:gd name="connsiteX4" fmla="*/ 5187491 w 5614545"/>
              <a:gd name="connsiteY4" fmla="*/ 2068496 h 2297882"/>
              <a:gd name="connsiteX5" fmla="*/ 329741 w 5614545"/>
              <a:gd name="connsiteY5" fmla="*/ 2182796 h 2297882"/>
              <a:gd name="connsiteX6" fmla="*/ 501191 w 5614545"/>
              <a:gd name="connsiteY6" fmla="*/ 744521 h 229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545" h="2297882">
                <a:moveTo>
                  <a:pt x="501191" y="744521"/>
                </a:moveTo>
                <a:cubicBezTo>
                  <a:pt x="613903" y="380984"/>
                  <a:pt x="647241" y="-28591"/>
                  <a:pt x="1006016" y="1571"/>
                </a:cubicBezTo>
                <a:cubicBezTo>
                  <a:pt x="1364791" y="31733"/>
                  <a:pt x="1974391" y="773096"/>
                  <a:pt x="2653841" y="925496"/>
                </a:cubicBezTo>
                <a:cubicBezTo>
                  <a:pt x="3333291" y="1077896"/>
                  <a:pt x="4660441" y="725471"/>
                  <a:pt x="5082716" y="915971"/>
                </a:cubicBezTo>
                <a:cubicBezTo>
                  <a:pt x="5504991" y="1106471"/>
                  <a:pt x="5979653" y="1857359"/>
                  <a:pt x="5187491" y="2068496"/>
                </a:cubicBezTo>
                <a:cubicBezTo>
                  <a:pt x="4395329" y="2279633"/>
                  <a:pt x="1112378" y="2400283"/>
                  <a:pt x="329741" y="2182796"/>
                </a:cubicBezTo>
                <a:cubicBezTo>
                  <a:pt x="-452896" y="1965309"/>
                  <a:pt x="388479" y="1108058"/>
                  <a:pt x="501191" y="744521"/>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79622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542016" y="1534830"/>
            <a:ext cx="3823922" cy="1723525"/>
          </a:xfrm>
          <a:prstGeom prst="roundRect">
            <a:avLst>
              <a:gd name="adj" fmla="val 6372"/>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542016" y="3943178"/>
            <a:ext cx="3823922" cy="1723525"/>
          </a:xfrm>
          <a:prstGeom prst="roundRect">
            <a:avLst>
              <a:gd name="adj" fmla="val 6372"/>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660294" y="4752563"/>
            <a:ext cx="3576855" cy="792202"/>
          </a:xfrm>
          <a:prstGeom prst="roundRect">
            <a:avLst>
              <a:gd name="adj" fmla="val 1435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660294" y="2361892"/>
            <a:ext cx="3576855" cy="792202"/>
          </a:xfrm>
          <a:prstGeom prst="roundRect">
            <a:avLst>
              <a:gd name="adj" fmla="val 1435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4676778" y="1534830"/>
            <a:ext cx="4071936" cy="4131873"/>
          </a:xfrm>
          <a:prstGeom prst="roundRect">
            <a:avLst>
              <a:gd name="adj" fmla="val 2162"/>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4987616" y="2297316"/>
            <a:ext cx="3527734" cy="2889396"/>
          </a:xfrm>
          <a:prstGeom prst="roundRect">
            <a:avLst>
              <a:gd name="adj" fmla="val 6174"/>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769" name="コンテンツ プレースホルダー 2"/>
          <p:cNvSpPr>
            <a:spLocks noGrp="1"/>
          </p:cNvSpPr>
          <p:nvPr>
            <p:ph idx="1"/>
          </p:nvPr>
        </p:nvSpPr>
        <p:spPr>
          <a:xfrm>
            <a:off x="680406" y="738188"/>
            <a:ext cx="8228013" cy="538162"/>
          </a:xfrm>
        </p:spPr>
        <p:txBody>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生活支援事業との連携</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112</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sz="1600" dirty="0" err="1">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者等への地域生活支援との連携</a:t>
            </a: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4" name="テキスト ボックス 53"/>
          <p:cNvSpPr txBox="1"/>
          <p:nvPr/>
        </p:nvSpPr>
        <p:spPr>
          <a:xfrm>
            <a:off x="680406" y="1611978"/>
            <a:ext cx="3913824" cy="1477328"/>
          </a:xfrm>
          <a:prstGeom prst="rect">
            <a:avLst/>
          </a:prstGeom>
          <a:noFill/>
          <a:ln w="15875">
            <a:noFill/>
          </a:ln>
        </p:spPr>
        <p:txBody>
          <a:bodyPr wrap="square" rtlCol="0">
            <a:spAutoFit/>
          </a:bodyPr>
          <a:lstStyle/>
          <a:p>
            <a:r>
              <a:rPr lang="ja-JP" altLang="en-US" b="1"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（体制づくり）コーディネーター</a:t>
            </a:r>
            <a:endParaRPr lang="en-US" altLang="ja-JP" b="1"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基幹相談支援センター相談員</a:t>
            </a:r>
            <a:endParaRPr lang="en-US" altLang="ja-JP" b="1" dirty="0" smtClean="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障害児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・者のため</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体制づくり</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5042741" y="2119699"/>
            <a:ext cx="3472609" cy="3600986"/>
          </a:xfrm>
          <a:prstGeom prst="rect">
            <a:avLst/>
          </a:prstGeom>
          <a:noFill/>
          <a:ln>
            <a:noFill/>
          </a:ln>
        </p:spPr>
        <p:txBody>
          <a:bodyPr wrap="square" rtlCol="0">
            <a:spAutoFit/>
          </a:bodyPr>
          <a:lstStyle/>
          <a:p>
            <a:pPr>
              <a:lnSpc>
                <a:spcPct val="250000"/>
              </a:lnSpc>
            </a:pPr>
            <a:r>
              <a:rPr lang="ja-JP" altLang="en-US"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非営利団体などによる</a:t>
            </a:r>
            <a:endParaRPr lang="en-US" altLang="ja-JP"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移動支援</a:t>
            </a:r>
            <a:r>
              <a:rPr lang="ja-JP" altLang="en-US"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pPr>
            <a:r>
              <a:rPr lang="ja-JP" altLang="en-US"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市民後見活動</a:t>
            </a:r>
            <a:endParaRPr lang="en-US" altLang="ja-JP"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pPr>
            <a:r>
              <a:rPr lang="ja-JP" altLang="en-US"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・市民による日常生活の相談</a:t>
            </a:r>
            <a:endParaRPr lang="en-US" altLang="ja-JP"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pPr>
            <a:r>
              <a:rPr lang="ja-JP" altLang="en-US"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日常的な助け合い、ふれあい</a:t>
            </a:r>
            <a:endParaRPr lang="en-US" altLang="ja-JP"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ct val="150000"/>
              </a:lnSpc>
            </a:pPr>
            <a:r>
              <a:rPr lang="ja-JP" altLang="en-US"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i="1"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など</a:t>
            </a:r>
            <a:endParaRPr lang="en-US" altLang="ja-JP" sz="2000" i="1"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4676778" y="1603277"/>
            <a:ext cx="4071936" cy="677108"/>
          </a:xfrm>
          <a:prstGeom prst="rect">
            <a:avLst/>
          </a:prstGeom>
          <a:noFill/>
        </p:spPr>
        <p:txBody>
          <a:bodyPr wrap="square" rtlCol="0">
            <a:spAutoFit/>
          </a:bodyPr>
          <a:lstStyle/>
          <a:p>
            <a:pPr algn="ctr"/>
            <a:r>
              <a:rPr lang="ja-JP" altLang="en-US" b="1"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地域住民が行う</a:t>
            </a:r>
            <a:endParaRPr lang="en-US" altLang="ja-JP" b="1"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地域生活支援活動の例</a:t>
            </a:r>
            <a:endParaRPr lang="en-US" altLang="ja-JP" sz="2000" b="1" i="1"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680406" y="4084694"/>
            <a:ext cx="3858700" cy="1477328"/>
          </a:xfrm>
          <a:prstGeom prst="rect">
            <a:avLst/>
          </a:prstGeom>
          <a:noFill/>
          <a:ln w="15875">
            <a:noFill/>
          </a:ln>
        </p:spPr>
        <p:txBody>
          <a:bodyPr wrap="square" rtlCol="0">
            <a:spAutoFit/>
          </a:bodyPr>
          <a:lstStyle/>
          <a:p>
            <a:r>
              <a:rPr lang="ja-JP" altLang="en-US" b="1"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生活支援</a:t>
            </a:r>
            <a:r>
              <a:rPr lang="ja-JP" altLang="en-US" b="1" dirty="0" smtClean="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コーディネーター</a:t>
            </a:r>
            <a:endParaRPr lang="en-US" altLang="ja-JP" b="1" dirty="0" smtClean="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smtClean="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１・２・３層）</a:t>
            </a:r>
          </a:p>
          <a:p>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の助け合い活動</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発掘</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と創出</a:t>
            </a:r>
          </a:p>
        </p:txBody>
      </p:sp>
      <p:sp>
        <p:nvSpPr>
          <p:cNvPr id="23" name="テキスト ボックス 22"/>
          <p:cNvSpPr txBox="1"/>
          <p:nvPr/>
        </p:nvSpPr>
        <p:spPr>
          <a:xfrm>
            <a:off x="2336222" y="3381917"/>
            <a:ext cx="1385772" cy="400110"/>
          </a:xfrm>
          <a:prstGeom prst="rect">
            <a:avLst/>
          </a:prstGeom>
          <a:noFill/>
          <a:ln w="15875">
            <a:noFill/>
          </a:ln>
        </p:spPr>
        <p:txBody>
          <a:bodyPr wrap="square" rtlCol="0">
            <a:spAutoFit/>
          </a:bodyPr>
          <a:lstStyle/>
          <a:p>
            <a:r>
              <a:rPr lang="ja-JP" altLang="en-US" sz="20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連　携</a:t>
            </a:r>
            <a:endParaRPr lang="ja-JP" altLang="en-US"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右矢印 28"/>
          <p:cNvSpPr/>
          <p:nvPr/>
        </p:nvSpPr>
        <p:spPr>
          <a:xfrm>
            <a:off x="4108360" y="2069281"/>
            <a:ext cx="796709" cy="760598"/>
          </a:xfrm>
          <a:prstGeom prst="rightArrow">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4108360" y="4477629"/>
            <a:ext cx="796709" cy="760598"/>
          </a:xfrm>
          <a:prstGeom prst="rightArrow">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上下矢印 6"/>
          <p:cNvSpPr/>
          <p:nvPr/>
        </p:nvSpPr>
        <p:spPr>
          <a:xfrm>
            <a:off x="1609095" y="3108790"/>
            <a:ext cx="540011" cy="917138"/>
          </a:xfrm>
          <a:prstGeom prst="upDown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601726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smtClean="0">
                <a:latin typeface="メイリオ" pitchFamily="50" charset="-128"/>
                <a:ea typeface="メイリオ" pitchFamily="50" charset="-128"/>
              </a:rPr>
              <a:t>3-10. </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制度と</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創出</a:t>
            </a:r>
          </a:p>
        </p:txBody>
      </p:sp>
      <p:sp>
        <p:nvSpPr>
          <p:cNvPr id="168962" name="サブタイトル 2"/>
          <p:cNvSpPr>
            <a:spLocks noGrp="1"/>
          </p:cNvSpPr>
          <p:nvPr>
            <p:ph type="subTitle" idx="1"/>
          </p:nvPr>
        </p:nvSpPr>
        <p:spPr>
          <a:xfrm>
            <a:off x="1556952" y="3602037"/>
            <a:ext cx="6958398" cy="2219213"/>
          </a:xfrm>
        </p:spPr>
        <p:txBody>
          <a:bodyPr/>
          <a:lstStyle/>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生活困窮者への生活</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支援との連携</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113</a:t>
            </a:fld>
            <a:endParaRPr lang="en-US" altLang="ja-JP">
              <a:solidFill>
                <a:srgbClr val="898989"/>
              </a:solidFill>
            </a:endParaRPr>
          </a:p>
        </p:txBody>
      </p:sp>
    </p:spTree>
    <p:extLst>
      <p:ext uri="{BB962C8B-B14F-4D97-AF65-F5344CB8AC3E}">
        <p14:creationId xmlns:p14="http://schemas.microsoft.com/office/powerpoint/2010/main" val="20062501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65"/>
          <p:cNvSpPr/>
          <p:nvPr/>
        </p:nvSpPr>
        <p:spPr>
          <a:xfrm>
            <a:off x="5196879" y="1188498"/>
            <a:ext cx="3595776" cy="4907594"/>
          </a:xfrm>
          <a:prstGeom prst="roundRect">
            <a:avLst>
              <a:gd name="adj" fmla="val 484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角丸四角形 66"/>
          <p:cNvSpPr/>
          <p:nvPr/>
        </p:nvSpPr>
        <p:spPr>
          <a:xfrm>
            <a:off x="1603022" y="1188498"/>
            <a:ext cx="3595776" cy="4907594"/>
          </a:xfrm>
          <a:prstGeom prst="roundRect">
            <a:avLst>
              <a:gd name="adj" fmla="val 4847"/>
            </a:avLst>
          </a:prstGeom>
          <a:solidFill>
            <a:schemeClr val="tx2">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上下矢印 61"/>
          <p:cNvSpPr/>
          <p:nvPr/>
        </p:nvSpPr>
        <p:spPr>
          <a:xfrm>
            <a:off x="408884" y="4401494"/>
            <a:ext cx="1085602" cy="1479088"/>
          </a:xfrm>
          <a:prstGeom prst="upDownArrow">
            <a:avLst/>
          </a:prstGeom>
          <a:solidFill>
            <a:schemeClr val="accent2">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上下矢印 4"/>
          <p:cNvSpPr/>
          <p:nvPr/>
        </p:nvSpPr>
        <p:spPr>
          <a:xfrm>
            <a:off x="408884" y="1388100"/>
            <a:ext cx="1085602" cy="2901643"/>
          </a:xfrm>
          <a:prstGeom prst="upDownArrow">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5773406" y="1421974"/>
            <a:ext cx="2025323"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642547" y="1900246"/>
            <a:ext cx="5145545"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2642547" y="1420588"/>
            <a:ext cx="3115686"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2642549" y="3824913"/>
            <a:ext cx="5154472"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2642544" y="4409175"/>
            <a:ext cx="5154472" cy="468000"/>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2642539" y="4910878"/>
            <a:ext cx="5154472" cy="468000"/>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2642542" y="2380287"/>
            <a:ext cx="5145545"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8"/>
          <p:cNvSpPr/>
          <p:nvPr/>
        </p:nvSpPr>
        <p:spPr>
          <a:xfrm>
            <a:off x="2635404" y="2871972"/>
            <a:ext cx="2029967"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4665372" y="2863456"/>
            <a:ext cx="3115686"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角丸四角形 54"/>
          <p:cNvSpPr/>
          <p:nvPr/>
        </p:nvSpPr>
        <p:spPr>
          <a:xfrm>
            <a:off x="2633817" y="3345257"/>
            <a:ext cx="3740716"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角丸四角形 57"/>
          <p:cNvSpPr/>
          <p:nvPr/>
        </p:nvSpPr>
        <p:spPr>
          <a:xfrm>
            <a:off x="6378609" y="3347381"/>
            <a:ext cx="1395842" cy="468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a:off x="2642534" y="5412581"/>
            <a:ext cx="5154472" cy="468000"/>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7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生活困窮者自立支援制度の利用者像</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114</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困窮者への生活</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支援との連携</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 name="テキスト ボックス 14"/>
          <p:cNvSpPr txBox="1"/>
          <p:nvPr/>
        </p:nvSpPr>
        <p:spPr>
          <a:xfrm>
            <a:off x="5942135" y="1417898"/>
            <a:ext cx="1695039" cy="523220"/>
          </a:xfrm>
          <a:prstGeom prst="rect">
            <a:avLst/>
          </a:prstGeom>
          <a:noFill/>
          <a:ln w="15875" cap="rnd">
            <a:noFill/>
            <a:bevel/>
          </a:ln>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老老介護</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老少介護など</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3059614" y="1941181"/>
            <a:ext cx="4307104" cy="387286"/>
          </a:xfrm>
          <a:prstGeom prst="rect">
            <a:avLst/>
          </a:prstGeom>
          <a:noFill/>
          <a:ln w="15875" cap="rnd">
            <a:noFill/>
            <a:bevel/>
          </a:ln>
        </p:spPr>
        <p:txBody>
          <a:bodyPr wrap="square" rtlCol="0">
            <a:spAutoFit/>
          </a:bodyPr>
          <a:lstStyle/>
          <a:p>
            <a:pPr algn="ctr">
              <a:lnSpc>
                <a:spcPts val="2300"/>
              </a:lnSpc>
            </a:pP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ひとり</a:t>
            </a: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親、障がい者依存症、ＤＶ、　など</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826449" y="1403964"/>
            <a:ext cx="2763055" cy="523220"/>
          </a:xfrm>
          <a:prstGeom prst="rect">
            <a:avLst/>
          </a:prstGeom>
          <a:noFill/>
          <a:ln w="15875" cap="rnd">
            <a:noFill/>
            <a:bevel/>
          </a:ln>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単身高齢者（４８０万人</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その他単身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世帯</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2865254" y="3882631"/>
            <a:ext cx="4725351" cy="387286"/>
          </a:xfrm>
          <a:prstGeom prst="rect">
            <a:avLst/>
          </a:prstGeom>
          <a:noFill/>
          <a:ln w="15875" cap="rnd">
            <a:noFill/>
            <a:bevel/>
          </a:ln>
        </p:spPr>
        <p:txBody>
          <a:bodyPr wrap="square" rtlCol="0">
            <a:spAutoFit/>
          </a:bodyPr>
          <a:lstStyle/>
          <a:p>
            <a:pPr algn="ctr">
              <a:lnSpc>
                <a:spcPts val="2300"/>
              </a:lnSpc>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その他（外国人、セクシャルマイノリティ　　等）</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2962149" y="4454585"/>
            <a:ext cx="4628462" cy="387286"/>
          </a:xfrm>
          <a:prstGeom prst="rect">
            <a:avLst/>
          </a:prstGeom>
          <a:noFill/>
          <a:ln w="15875" cap="rnd">
            <a:noFill/>
            <a:bevel/>
          </a:ln>
        </p:spPr>
        <p:txBody>
          <a:bodyPr wrap="square" rtlCol="0">
            <a:spAutoFit/>
          </a:bodyPr>
          <a:lstStyle/>
          <a:p>
            <a:pPr algn="ctr">
              <a:lnSpc>
                <a:spcPts val="23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ホームレス</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１万人</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a:xfrm>
            <a:off x="2962144" y="4943409"/>
            <a:ext cx="4628462" cy="387286"/>
          </a:xfrm>
          <a:prstGeom prst="rect">
            <a:avLst/>
          </a:prstGeom>
          <a:noFill/>
          <a:ln w="15875" cap="rnd">
            <a:noFill/>
            <a:bevel/>
          </a:ln>
        </p:spPr>
        <p:txBody>
          <a:bodyPr wrap="square" rtlCol="0">
            <a:spAutoFit/>
          </a:bodyPr>
          <a:lstStyle/>
          <a:p>
            <a:pPr algn="ctr">
              <a:lnSpc>
                <a:spcPts val="23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保護のうち就労可能層</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3059613" y="2421222"/>
            <a:ext cx="4113921" cy="387286"/>
          </a:xfrm>
          <a:prstGeom prst="rect">
            <a:avLst/>
          </a:prstGeom>
          <a:noFill/>
          <a:ln w="15875" cap="rnd">
            <a:noFill/>
            <a:bevel/>
          </a:ln>
        </p:spPr>
        <p:txBody>
          <a:bodyPr wrap="square" rtlCol="0">
            <a:spAutoFit/>
          </a:bodyPr>
          <a:lstStyle/>
          <a:p>
            <a:pPr algn="ctr">
              <a:lnSpc>
                <a:spcPts val="2300"/>
              </a:lnSpc>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矯正施設出所者　　約３万人</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2826449" y="2867895"/>
            <a:ext cx="1587779" cy="523220"/>
          </a:xfrm>
          <a:prstGeom prst="rect">
            <a:avLst/>
          </a:prstGeom>
          <a:noFill/>
          <a:ln w="15875" cap="rnd">
            <a:noFill/>
            <a:bevel/>
          </a:ln>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高校中退者</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５万人</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4831299" y="2859711"/>
            <a:ext cx="2759306" cy="523220"/>
          </a:xfrm>
          <a:prstGeom prst="rect">
            <a:avLst/>
          </a:prstGeom>
          <a:noFill/>
          <a:ln w="15875" cap="rnd">
            <a:noFill/>
            <a:bevel/>
          </a:ln>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中高不登校者</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１５万人</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テキスト ボックス 53"/>
          <p:cNvSpPr txBox="1"/>
          <p:nvPr/>
        </p:nvSpPr>
        <p:spPr>
          <a:xfrm>
            <a:off x="2745713" y="3354391"/>
            <a:ext cx="3476284" cy="523220"/>
          </a:xfrm>
          <a:prstGeom prst="rect">
            <a:avLst/>
          </a:prstGeom>
          <a:noFill/>
          <a:ln w="15875" cap="rnd">
            <a:noFill/>
            <a:bevel/>
          </a:ln>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ニート　　６０万人</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（うち勉強中等を除く　　約４５万人）</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6186462" y="3356184"/>
            <a:ext cx="1744601" cy="523220"/>
          </a:xfrm>
          <a:prstGeom prst="rect">
            <a:avLst/>
          </a:prstGeom>
          <a:noFill/>
          <a:ln w="15875" cap="rnd">
            <a:noFill/>
            <a:bevel/>
          </a:ln>
        </p:spPr>
        <p:txBody>
          <a:bodyPr wrap="square" rtlCol="0">
            <a:spAutoFit/>
          </a:bodyPr>
          <a:lstStyle/>
          <a:p>
            <a:pPr algn="ct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ひ</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きこもり</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２６万世帯</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2962139" y="5445112"/>
            <a:ext cx="4628462" cy="387286"/>
          </a:xfrm>
          <a:prstGeom prst="rect">
            <a:avLst/>
          </a:prstGeom>
          <a:noFill/>
          <a:ln w="15875" cap="rnd">
            <a:noFill/>
            <a:bevel/>
          </a:ln>
        </p:spPr>
        <p:txBody>
          <a:bodyPr wrap="square" rtlCol="0">
            <a:spAutoFit/>
          </a:bodyPr>
          <a:lstStyle/>
          <a:p>
            <a:pPr algn="ctr">
              <a:lnSpc>
                <a:spcPts val="2300"/>
              </a:lnSpc>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生活保護ボーダー層</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710535" y="1295400"/>
            <a:ext cx="430887" cy="3074680"/>
          </a:xfrm>
          <a:prstGeom prst="rect">
            <a:avLst/>
          </a:prstGeom>
          <a:noFill/>
        </p:spPr>
        <p:txBody>
          <a:bodyPr vert="eaVert" wrap="square" rtlCol="0">
            <a:spAutoFit/>
          </a:bodyPr>
          <a:lstStyle/>
          <a:p>
            <a:pPr algn="ctr"/>
            <a:r>
              <a:rPr kumimoji="1" lang="ja-JP" altLang="en-US" sz="1600" b="1" dirty="0" smtClean="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年代・世代等によるイメージ</a:t>
            </a:r>
            <a:endParaRPr kumimoji="1" lang="ja-JP" altLang="en-US" sz="1600" b="1"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720337" y="4353040"/>
            <a:ext cx="430887" cy="1540661"/>
          </a:xfrm>
          <a:prstGeom prst="rect">
            <a:avLst/>
          </a:prstGeom>
          <a:noFill/>
        </p:spPr>
        <p:txBody>
          <a:bodyPr vert="eaVert" wrap="square" rtlCol="0">
            <a:spAutoFit/>
          </a:bodyPr>
          <a:lstStyle/>
          <a:p>
            <a:pPr algn="ctr"/>
            <a:r>
              <a:rPr kumimoji="1" lang="ja-JP" altLang="en-US" sz="1600" b="1" dirty="0" smtClean="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貧困の現れ方</a:t>
            </a:r>
            <a:endParaRPr kumimoji="1" lang="ja-JP" altLang="en-US" sz="1600" b="1"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395288" y="6254151"/>
            <a:ext cx="5776570" cy="261610"/>
          </a:xfrm>
          <a:prstGeom prst="rect">
            <a:avLst/>
          </a:prstGeom>
          <a:noFill/>
        </p:spPr>
        <p:txBody>
          <a:bodyPr wrap="square" rtlCol="0">
            <a:spAutoFit/>
          </a:bodyPr>
          <a:lstStyle/>
          <a:p>
            <a:r>
              <a:rPr lang="ja-JP" altLang="en-US" sz="1100" dirty="0" smtClean="0"/>
              <a:t>出典：社会保障審議会生活困窮者の生活支援の在り方関する特別部会「中間まとめ」参考資料</a:t>
            </a:r>
            <a:endParaRPr kumimoji="1" lang="ja-JP" altLang="en-US" sz="1100" dirty="0"/>
          </a:p>
        </p:txBody>
      </p:sp>
      <p:sp>
        <p:nvSpPr>
          <p:cNvPr id="2" name="テキスト ボックス 1"/>
          <p:cNvSpPr txBox="1"/>
          <p:nvPr/>
        </p:nvSpPr>
        <p:spPr>
          <a:xfrm>
            <a:off x="1535665" y="2461138"/>
            <a:ext cx="923330" cy="2095119"/>
          </a:xfrm>
          <a:prstGeom prst="rect">
            <a:avLst/>
          </a:prstGeom>
          <a:noFill/>
        </p:spPr>
        <p:txBody>
          <a:bodyPr vert="eaVert" wrap="square" rtlCol="0">
            <a:spAutoFit/>
          </a:body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経済的困窮</a:t>
            </a:r>
          </a:p>
          <a:p>
            <a:pPr algn="ct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7633514" y="2681537"/>
            <a:ext cx="923330" cy="1631216"/>
          </a:xfrm>
          <a:prstGeom prst="rect">
            <a:avLst/>
          </a:prstGeom>
          <a:noFill/>
        </p:spPr>
        <p:txBody>
          <a:bodyPr vert="eaVert"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社会的孤立</a:t>
            </a:r>
          </a:p>
          <a:p>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662199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55"/>
          <p:cNvSpPr/>
          <p:nvPr/>
        </p:nvSpPr>
        <p:spPr>
          <a:xfrm>
            <a:off x="576637" y="4123891"/>
            <a:ext cx="8116405" cy="1858257"/>
          </a:xfrm>
          <a:prstGeom prst="roundRect">
            <a:avLst>
              <a:gd name="adj" fmla="val 15928"/>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角丸四角形 47"/>
          <p:cNvSpPr/>
          <p:nvPr/>
        </p:nvSpPr>
        <p:spPr>
          <a:xfrm>
            <a:off x="5801312" y="1662883"/>
            <a:ext cx="2752676" cy="4197025"/>
          </a:xfrm>
          <a:prstGeom prst="roundRect">
            <a:avLst>
              <a:gd name="adj" fmla="val 9818"/>
            </a:avLst>
          </a:prstGeom>
          <a:solidFill>
            <a:schemeClr val="accent4">
              <a:lumMod val="20000"/>
              <a:lumOff val="8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ホームベース 68"/>
          <p:cNvSpPr/>
          <p:nvPr/>
        </p:nvSpPr>
        <p:spPr>
          <a:xfrm>
            <a:off x="1970277" y="1675754"/>
            <a:ext cx="3887049" cy="2349705"/>
          </a:xfrm>
          <a:prstGeom prst="homePlate">
            <a:avLst>
              <a:gd name="adj" fmla="val 16298"/>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2270588" y="2849053"/>
            <a:ext cx="3219237" cy="697189"/>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p:cNvSpPr/>
          <p:nvPr/>
        </p:nvSpPr>
        <p:spPr>
          <a:xfrm>
            <a:off x="6606860" y="1183835"/>
            <a:ext cx="1135036" cy="430366"/>
          </a:xfrm>
          <a:prstGeom prst="roundRect">
            <a:avLst>
              <a:gd name="adj" fmla="val 9818"/>
            </a:avLst>
          </a:prstGeom>
          <a:solidFill>
            <a:schemeClr val="accent4">
              <a:lumMod val="20000"/>
              <a:lumOff val="80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p:cNvSpPr/>
          <p:nvPr/>
        </p:nvSpPr>
        <p:spPr>
          <a:xfrm>
            <a:off x="872912" y="1191065"/>
            <a:ext cx="1097365" cy="386258"/>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3893722" y="1892436"/>
            <a:ext cx="1611551" cy="874401"/>
          </a:xfrm>
          <a:prstGeom prst="roundRect">
            <a:avLst>
              <a:gd name="adj" fmla="val 50000"/>
            </a:avLst>
          </a:prstGeom>
          <a:solidFill>
            <a:srgbClr val="D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255653" y="1892436"/>
            <a:ext cx="1638070" cy="87440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左右矢印 64"/>
          <p:cNvSpPr/>
          <p:nvPr/>
        </p:nvSpPr>
        <p:spPr>
          <a:xfrm rot="10800000">
            <a:off x="2111181" y="5263706"/>
            <a:ext cx="3587097" cy="718442"/>
          </a:xfrm>
          <a:prstGeom prst="leftRightArrow">
            <a:avLst>
              <a:gd name="adj1" fmla="val 45695"/>
              <a:gd name="adj2" fmla="val 494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 5"/>
          <p:cNvSpPr/>
          <p:nvPr/>
        </p:nvSpPr>
        <p:spPr>
          <a:xfrm>
            <a:off x="2433336" y="2865269"/>
            <a:ext cx="1273319" cy="44977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4043128" y="2865269"/>
            <a:ext cx="1273319" cy="44977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ホームベース 48"/>
          <p:cNvSpPr/>
          <p:nvPr/>
        </p:nvSpPr>
        <p:spPr>
          <a:xfrm>
            <a:off x="721376" y="1662883"/>
            <a:ext cx="1463214" cy="4197025"/>
          </a:xfrm>
          <a:prstGeom prst="homePlate">
            <a:avLst>
              <a:gd name="adj" fmla="val 16058"/>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5983501" y="1834139"/>
            <a:ext cx="2482458" cy="1750276"/>
          </a:xfrm>
          <a:prstGeom prst="roundRect">
            <a:avLst>
              <a:gd name="adj" fmla="val 11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a:off x="5983501" y="3680425"/>
            <a:ext cx="2482458" cy="1750276"/>
          </a:xfrm>
          <a:prstGeom prst="roundRect">
            <a:avLst>
              <a:gd name="adj" fmla="val 11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769" name="コンテンツ プレースホルダー 2"/>
          <p:cNvSpPr>
            <a:spLocks noGrp="1"/>
          </p:cNvSpPr>
          <p:nvPr>
            <p:ph idx="1"/>
          </p:nvPr>
        </p:nvSpPr>
        <p:spPr>
          <a:xfrm>
            <a:off x="616011" y="738188"/>
            <a:ext cx="8228013" cy="538162"/>
          </a:xfrm>
        </p:spPr>
        <p:txBody>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生活困窮者</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支援制度との連携</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115</a:t>
            </a:fld>
            <a:endParaRPr lang="en-US" altLang="ja-JP">
              <a:solidFill>
                <a:srgbClr val="898989"/>
              </a:solidFill>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3-10-2.</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生活困窮者への生活支援との連携</a:t>
            </a: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794099" y="2047137"/>
            <a:ext cx="1838805" cy="646331"/>
          </a:xfrm>
          <a:prstGeom prst="rect">
            <a:avLst/>
          </a:prstGeom>
          <a:noFill/>
          <a:ln w="44450">
            <a:noFill/>
          </a:ln>
        </p:spPr>
        <p:txBody>
          <a:bodyPr wrap="square" rtlCol="0">
            <a:spAutoFit/>
          </a:bodyP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対応策</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（就労準備</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等）</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2426861" y="5464100"/>
            <a:ext cx="3062965" cy="369332"/>
          </a:xfrm>
          <a:prstGeom prst="rect">
            <a:avLst/>
          </a:prstGeom>
          <a:noFill/>
          <a:ln w="50800">
            <a:noFill/>
          </a:ln>
        </p:spPr>
        <p:txBody>
          <a:bodyPr wrap="square" rtlCol="0">
            <a:spAutoFit/>
          </a:bodyPr>
          <a:lstStyle/>
          <a:p>
            <a:pPr algn="ctr"/>
            <a:r>
              <a:rPr lang="ja-JP" altLang="en-US"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の助け合い</a:t>
            </a:r>
            <a:endParaRPr kumimoji="1" lang="ja-JP" altLang="en-US"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左右矢印 57"/>
          <p:cNvSpPr/>
          <p:nvPr/>
        </p:nvSpPr>
        <p:spPr>
          <a:xfrm rot="5400000">
            <a:off x="3446038" y="3384316"/>
            <a:ext cx="989790" cy="1262129"/>
          </a:xfrm>
          <a:prstGeom prst="leftRightArrow">
            <a:avLst>
              <a:gd name="adj1" fmla="val 59343"/>
              <a:gd name="adj2" fmla="val 35947"/>
            </a:avLst>
          </a:prstGeom>
          <a:solidFill>
            <a:schemeClr val="accent1">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p:cNvSpPr txBox="1"/>
          <p:nvPr/>
        </p:nvSpPr>
        <p:spPr>
          <a:xfrm>
            <a:off x="1074043" y="1214090"/>
            <a:ext cx="860299" cy="400110"/>
          </a:xfrm>
          <a:prstGeom prst="rect">
            <a:avLst/>
          </a:prstGeom>
          <a:noFill/>
        </p:spPr>
        <p:txBody>
          <a:bodyPr wrap="square" rtlCol="0">
            <a:spAutoFit/>
          </a:bodyPr>
          <a:lstStyle/>
          <a:p>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入口　</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p:cNvSpPr txBox="1"/>
          <p:nvPr/>
        </p:nvSpPr>
        <p:spPr>
          <a:xfrm>
            <a:off x="6810595" y="1201219"/>
            <a:ext cx="931301" cy="400110"/>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出口</a:t>
            </a: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6035017" y="1976582"/>
            <a:ext cx="2482458" cy="1569660"/>
          </a:xfrm>
          <a:prstGeom prst="rect">
            <a:avLst/>
          </a:prstGeom>
          <a:noFill/>
          <a:ln>
            <a:noFill/>
          </a:ln>
        </p:spPr>
        <p:txBody>
          <a:bodyPr wrap="square" rtlCol="0">
            <a:spAutoFit/>
          </a:bodyPr>
          <a:lstStyle/>
          <a:p>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就労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①　就労先の開拓</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②　就労継続のための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精神的支援</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③　離脱した時の</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立ち直り支援</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テキスト ボックス 92"/>
          <p:cNvSpPr txBox="1"/>
          <p:nvPr/>
        </p:nvSpPr>
        <p:spPr>
          <a:xfrm>
            <a:off x="3671569" y="3536417"/>
            <a:ext cx="461665" cy="1076327"/>
          </a:xfrm>
          <a:prstGeom prst="rect">
            <a:avLst/>
          </a:prstGeom>
          <a:noFill/>
        </p:spPr>
        <p:txBody>
          <a:bodyPr vert="eaVert"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連携等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6035017" y="3831556"/>
            <a:ext cx="2696662" cy="1569660"/>
          </a:xfrm>
          <a:prstGeom prst="rect">
            <a:avLst/>
          </a:prstGeom>
          <a:noFill/>
        </p:spPr>
        <p:txBody>
          <a:bodyPr wrap="square" rtlCol="0">
            <a:spAutoFit/>
          </a:bodyPr>
          <a:lstStyle/>
          <a:p>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社会生活</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①　適する非営利団体の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発掘と創出</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②　社会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継続支援</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③　生活</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維持支援</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（金銭</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管理など</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a:xfrm>
            <a:off x="6270184" y="5476903"/>
            <a:ext cx="1976443" cy="369332"/>
          </a:xfrm>
          <a:prstGeom prst="rect">
            <a:avLst/>
          </a:prstGeom>
          <a:noFill/>
          <a:ln>
            <a:noFill/>
          </a:ln>
        </p:spPr>
        <p:txBody>
          <a:bodyPr wrap="square" rtlCol="0">
            <a:spAutoFit/>
          </a:bodyP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地域の力</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785" name="正方形/長方形 160784"/>
          <p:cNvSpPr/>
          <p:nvPr/>
        </p:nvSpPr>
        <p:spPr>
          <a:xfrm>
            <a:off x="862281" y="5490577"/>
            <a:ext cx="1107996" cy="369332"/>
          </a:xfrm>
          <a:prstGeom prst="rect">
            <a:avLst/>
          </a:prstGeom>
        </p:spPr>
        <p:txBody>
          <a:bodyPr wrap="none">
            <a:spAutoFit/>
          </a:bodyP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力</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712545" y="2681236"/>
            <a:ext cx="1474316" cy="1323439"/>
          </a:xfrm>
          <a:prstGeom prst="rect">
            <a:avLst/>
          </a:prstGeom>
          <a:noFill/>
        </p:spPr>
        <p:txBody>
          <a:bodyPr wrap="square" rtlCol="0">
            <a:spAutoFit/>
          </a:bodyPr>
          <a:lstStyle/>
          <a:p>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対象者</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引きこもり等</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対象者を</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制度にのせる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2249080" y="2177315"/>
            <a:ext cx="1651215" cy="369332"/>
          </a:xfrm>
          <a:prstGeom prst="rect">
            <a:avLst/>
          </a:prstGeom>
          <a:noFill/>
          <a:ln w="44450">
            <a:noFill/>
          </a:ln>
        </p:spPr>
        <p:txBody>
          <a:bodyPr wrap="square" rtlCol="0">
            <a:spAutoFi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アセスメント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2383386" y="2953046"/>
            <a:ext cx="2933061" cy="473206"/>
          </a:xfrm>
          <a:prstGeom prst="rect">
            <a:avLst/>
          </a:prstGeom>
          <a:noFill/>
          <a:ln w="15875">
            <a:noFill/>
          </a:ln>
        </p:spPr>
        <p:txBody>
          <a:bodyPr wrap="square" rtlCol="0">
            <a:spAutoFit/>
          </a:bodyPr>
          <a:lstStyle/>
          <a:p>
            <a:pPr algn="ctr">
              <a:lnSpc>
                <a:spcPct val="150000"/>
              </a:lnSpc>
              <a:spcBef>
                <a:spcPts val="1800"/>
              </a:spcBef>
              <a:spcAft>
                <a:spcPts val="1800"/>
              </a:spcAft>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相談員・行政</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職員</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角丸四角形 66"/>
          <p:cNvSpPr/>
          <p:nvPr/>
        </p:nvSpPr>
        <p:spPr>
          <a:xfrm>
            <a:off x="2270588" y="4536034"/>
            <a:ext cx="3385883" cy="697189"/>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2338253" y="4596591"/>
            <a:ext cx="3281709" cy="646331"/>
          </a:xfrm>
          <a:prstGeom prst="rect">
            <a:avLst/>
          </a:prstGeom>
          <a:noFill/>
          <a:ln w="15875">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生活</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支援コーディネーター</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１・２・３層）</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536945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smtClean="0">
                <a:latin typeface="メイリオ" pitchFamily="50" charset="-128"/>
                <a:ea typeface="メイリオ" pitchFamily="50" charset="-128"/>
              </a:rPr>
              <a:t>3-10. </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制度と</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創出</a:t>
            </a:r>
          </a:p>
        </p:txBody>
      </p:sp>
      <p:sp>
        <p:nvSpPr>
          <p:cNvPr id="168962" name="サブタイトル 2"/>
          <p:cNvSpPr>
            <a:spLocks noGrp="1"/>
          </p:cNvSpPr>
          <p:nvPr>
            <p:ph type="subTitle" idx="1"/>
          </p:nvPr>
        </p:nvSpPr>
        <p:spPr>
          <a:xfrm>
            <a:off x="1556952" y="3602037"/>
            <a:ext cx="6958398" cy="2219213"/>
          </a:xfrm>
        </p:spPr>
        <p:txBody>
          <a:bodyPr/>
          <a:lstStyle/>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こども・子育て支援との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連携</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116</a:t>
            </a:fld>
            <a:endParaRPr lang="en-US" altLang="ja-JP">
              <a:solidFill>
                <a:srgbClr val="898989"/>
              </a:solidFill>
            </a:endParaRPr>
          </a:p>
        </p:txBody>
      </p:sp>
    </p:spTree>
    <p:extLst>
      <p:ext uri="{BB962C8B-B14F-4D97-AF65-F5344CB8AC3E}">
        <p14:creationId xmlns:p14="http://schemas.microsoft.com/office/powerpoint/2010/main" val="24875947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コンテンツ プレースホルダー 2"/>
          <p:cNvSpPr>
            <a:spLocks noGrp="1"/>
          </p:cNvSpPr>
          <p:nvPr>
            <p:ph idx="1"/>
          </p:nvPr>
        </p:nvSpPr>
        <p:spPr>
          <a:xfrm>
            <a:off x="395536" y="752475"/>
            <a:ext cx="7615238" cy="490538"/>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400" dirty="0"/>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子ども</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・子育て</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新制度（平成</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月に本格施行）</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E281B4-B884-4A27-B5E4-7969D4141467}" type="slidenum">
              <a:rPr lang="ja-JP" altLang="en-US">
                <a:solidFill>
                  <a:srgbClr val="898989"/>
                </a:solidFill>
              </a:rPr>
              <a:pPr/>
              <a:t>117</a:t>
            </a:fld>
            <a:endParaRPr lang="en-US" altLang="ja-JP" dirty="0">
              <a:solidFill>
                <a:srgbClr val="898989"/>
              </a:solidFill>
            </a:endParaRPr>
          </a:p>
        </p:txBody>
      </p:sp>
      <p:sp>
        <p:nvSpPr>
          <p:cNvPr id="10" name="正方形/長方形 9"/>
          <p:cNvSpPr/>
          <p:nvPr/>
        </p:nvSpPr>
        <p:spPr>
          <a:xfrm>
            <a:off x="395288" y="1185863"/>
            <a:ext cx="8448675" cy="4978400"/>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395535" y="1196752"/>
            <a:ext cx="8448427" cy="5078313"/>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７</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つの柱</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認定こども園、幼稚園、保育所を通じた共通の給付</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「施設型給付」及び小規模保育所等への給付</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「地域型保育給付」の創設</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startAt="2"/>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認定こども園制度の改善</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startAt="2"/>
            </a:pPr>
            <a:r>
              <a:rPr lang="ja-JP" altLang="en-US" sz="24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地域の実情に応じた子ども・子育て支援の充実</a:t>
            </a:r>
            <a:endParaRPr lang="en-US" altLang="ja-JP" sz="24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lvl="2"/>
            <a:r>
              <a:rPr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利用者支援、地域子育て支援拠点、放課後児童クラブなどの</a:t>
            </a:r>
            <a:endParaRPr lang="en-US" altLang="ja-JP"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「地域子ども・子育て支援事業」の充実</a:t>
            </a:r>
            <a:endParaRPr lang="en-US" altLang="ja-JP" sz="24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startAt="4"/>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市町村が実施主体</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startAt="4"/>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社会全体による費用負担</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startAt="4"/>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政府の推進体制</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a:buFont typeface="+mj-ea"/>
              <a:buAutoNum type="circleNumDbPlain" startAt="4"/>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子ども・子育て会議の設置</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国に子ども・子育て会議を設置。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市町村の合議制機関（地方版子ども</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・子育て会議）の設置努力義務</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3-10-3</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こども・子育て支援との連携</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990" y="3596217"/>
            <a:ext cx="2707543" cy="2578935"/>
          </a:xfrm>
          <a:prstGeom prst="rect">
            <a:avLst/>
          </a:prstGeom>
        </p:spPr>
      </p:pic>
    </p:spTree>
    <p:extLst>
      <p:ext uri="{BB962C8B-B14F-4D97-AF65-F5344CB8AC3E}">
        <p14:creationId xmlns:p14="http://schemas.microsoft.com/office/powerpoint/2010/main" val="12609886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668664"/>
            <a:ext cx="7886700" cy="672104"/>
          </a:xfrm>
        </p:spPr>
        <p:txBody>
          <a:bodyPr>
            <a:norm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２．地域</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子育ての重要性</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628650" y="1340768"/>
            <a:ext cx="7716860" cy="2745701"/>
          </a:xfrm>
        </p:spPr>
        <p:txBody>
          <a:bodyPr/>
          <a:lstStyle/>
          <a:p>
            <a:pPr marL="0" indent="0">
              <a:lnSpc>
                <a:spcPct val="150000"/>
              </a:lnSpc>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公民館</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や図書館等に</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設けられる地域子育て支援拠点などで、多様な世代の人と交わって育つことは、子ども自身の「自助」「共助」の力を伸ばす</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9D24FF6-FB4C-43AA-A2F0-E6B3DA5ECFE0}" type="slidenum">
              <a:rPr lang="ja-JP" altLang="en-US" smtClean="0"/>
              <a:pPr/>
              <a:t>118</a:t>
            </a:fld>
            <a:endParaRPr lang="en-US" altLang="ja-JP"/>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855" y="3648214"/>
            <a:ext cx="2442269" cy="2442269"/>
          </a:xfrm>
          <a:prstGeom prst="rect">
            <a:avLst/>
          </a:prstGeom>
        </p:spPr>
      </p:pic>
      <p:sp>
        <p:nvSpPr>
          <p:cNvPr id="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こども・子育て支援との連携</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278" y="3300485"/>
            <a:ext cx="3660347" cy="2789998"/>
          </a:xfrm>
          <a:prstGeom prst="rect">
            <a:avLst/>
          </a:prstGeom>
        </p:spPr>
      </p:pic>
    </p:spTree>
    <p:extLst>
      <p:ext uri="{BB962C8B-B14F-4D97-AF65-F5344CB8AC3E}">
        <p14:creationId xmlns:p14="http://schemas.microsoft.com/office/powerpoint/2010/main" val="556748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CF66656-F109-4636-A97D-9750C3C38AE8}" type="slidenum">
              <a:rPr lang="ja-JP" altLang="en-US">
                <a:solidFill>
                  <a:srgbClr val="898989"/>
                </a:solidFill>
              </a:rPr>
              <a:pPr/>
              <a:t>11</a:t>
            </a:fld>
            <a:endParaRPr lang="en-US" altLang="ja-JP">
              <a:solidFill>
                <a:srgbClr val="898989"/>
              </a:solidFill>
            </a:endParaRPr>
          </a:p>
        </p:txBody>
      </p:sp>
      <p:sp>
        <p:nvSpPr>
          <p:cNvPr id="35842" name="テキスト ボックス 4"/>
          <p:cNvSpPr txBox="1">
            <a:spLocks noChangeArrowheads="1"/>
          </p:cNvSpPr>
          <p:nvPr/>
        </p:nvSpPr>
        <p:spPr bwMode="auto">
          <a:xfrm>
            <a:off x="628650" y="1069975"/>
            <a:ext cx="546893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 typeface="メイリオ" panose="020B0604030504040204" pitchFamily="50" charset="-128"/>
              <a:buChar char="○"/>
            </a:pPr>
            <a:r>
              <a:rPr lang="ja-JP" altLang="en-US" sz="2000">
                <a:latin typeface="メイリオ" panose="020B0604030504040204" pitchFamily="50" charset="-128"/>
                <a:ea typeface="メイリオ" panose="020B0604030504040204" pitchFamily="50" charset="-128"/>
                <a:cs typeface="メイリオ" panose="020B0604030504040204" pitchFamily="50" charset="-128"/>
              </a:rPr>
              <a:t>地域の住民のワークショップ　＝　</a:t>
            </a:r>
            <a:r>
              <a:rPr lang="ja-JP" altLang="en-US" sz="28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王道</a:t>
            </a:r>
          </a:p>
        </p:txBody>
      </p:sp>
      <p:sp>
        <p:nvSpPr>
          <p:cNvPr id="3584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sp>
        <p:nvSpPr>
          <p:cNvPr id="15" name="角丸四角形 14"/>
          <p:cNvSpPr/>
          <p:nvPr/>
        </p:nvSpPr>
        <p:spPr>
          <a:xfrm>
            <a:off x="831850" y="1809749"/>
            <a:ext cx="7683500" cy="83820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845" name="テキスト ボックス 15"/>
          <p:cNvSpPr txBox="1">
            <a:spLocks noChangeArrowheads="1"/>
          </p:cNvSpPr>
          <p:nvPr/>
        </p:nvSpPr>
        <p:spPr bwMode="auto">
          <a:xfrm>
            <a:off x="831850" y="2741613"/>
            <a:ext cx="71389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＝例＝</a:t>
            </a:r>
          </a:p>
          <a:p>
            <a:pPr lvl="1">
              <a:lnSpc>
                <a:spcPct val="150000"/>
              </a:lnSpc>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ご近所の話し合い</a:t>
            </a:r>
          </a:p>
          <a:p>
            <a:pPr lvl="2">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行政の仕掛け：平塚市（神奈川県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「町内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福祉村</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lvl="1">
              <a:lnSpc>
                <a:spcPct val="150000"/>
              </a:lnSpc>
              <a:buFont typeface="Arial" panose="020B0604020202020204" pitchFamily="34" charset="0"/>
              <a:buChar cha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「支え合いマップ」の作成</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2">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社会福祉協議会等の仕掛け：大和村（鹿児島県）</a:t>
            </a:r>
          </a:p>
          <a:p>
            <a:pPr>
              <a:lnSpc>
                <a:spcPct val="150000"/>
              </a:lnSpc>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のん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ティダの会」等　各地</a:t>
            </a:r>
          </a:p>
        </p:txBody>
      </p:sp>
      <p:sp>
        <p:nvSpPr>
          <p:cNvPr id="35846" name="テキスト ボックス 16"/>
          <p:cNvSpPr txBox="1">
            <a:spLocks noChangeArrowheads="1"/>
          </p:cNvSpPr>
          <p:nvPr/>
        </p:nvSpPr>
        <p:spPr bwMode="auto">
          <a:xfrm>
            <a:off x="1187224" y="1954890"/>
            <a:ext cx="7110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住民が話し合い、自らのニーズや気になる人（支援が必要な人）の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ニーズを出し合う</a:t>
            </a:r>
          </a:p>
        </p:txBody>
      </p:sp>
      <p:sp>
        <p:nvSpPr>
          <p:cNvPr id="12" name="コンテンツ プレースホルダー 2"/>
          <p:cNvSpPr>
            <a:spLocks noGrp="1"/>
          </p:cNvSpPr>
          <p:nvPr>
            <p:ph idx="1"/>
          </p:nvPr>
        </p:nvSpPr>
        <p:spPr>
          <a:xfrm>
            <a:off x="628650" y="738188"/>
            <a:ext cx="8370888" cy="538162"/>
          </a:xfrm>
        </p:spPr>
        <p:txBody>
          <a:bodyPr rtlCol="0">
            <a:noAutofit/>
          </a:bodyPr>
          <a:lstStyle/>
          <a:p>
            <a:pPr marL="0" indent="0" fontAlgn="auto">
              <a:spcAft>
                <a:spcPts val="0"/>
              </a:spcAft>
              <a:buFont typeface="Arial" panose="020B0604020202020204" pitchFamily="34" charset="0"/>
              <a:buNone/>
              <a:defRPr/>
            </a:pP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ニーズの把握方法（続）</a:t>
            </a:r>
            <a:endParaRPr lang="ja-JP" altLang="en-US" sz="2400" spc="-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35849" name="図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00" y="2840037"/>
            <a:ext cx="238125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340768"/>
            <a:ext cx="7788932" cy="4176464"/>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地域には要支援者を含め、多彩な人々が、</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子育てを支援したいと望んでいる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地域子育て支援拠点のほか、子育ての拠点</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となる多様な居場所がある</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9D24FF6-FB4C-43AA-A2F0-E6B3DA5ECFE0}" type="slidenum">
              <a:rPr lang="ja-JP" altLang="en-US" smtClean="0"/>
              <a:pPr/>
              <a:t>119</a:t>
            </a:fld>
            <a:endParaRPr lang="en-US" altLang="ja-JP"/>
          </a:p>
        </p:txBody>
      </p:sp>
      <p:sp>
        <p:nvSpPr>
          <p:cNvPr id="5" name="タイトル 1"/>
          <p:cNvSpPr>
            <a:spLocks noGrp="1"/>
          </p:cNvSpPr>
          <p:nvPr>
            <p:ph type="title"/>
          </p:nvPr>
        </p:nvSpPr>
        <p:spPr>
          <a:xfrm>
            <a:off x="628650" y="668664"/>
            <a:ext cx="7886700" cy="672104"/>
          </a:xfrm>
        </p:spPr>
        <p:txBody>
          <a:bodyPr>
            <a:normAutofit/>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３．地域の助け合い</a:t>
            </a:r>
            <a:r>
              <a:rPr kumimoji="1"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の力</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こども・子育て支援との連携</a:t>
            </a: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302" y="3318157"/>
            <a:ext cx="2266874" cy="277293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836" y="3704546"/>
            <a:ext cx="2658280" cy="2386545"/>
          </a:xfrm>
          <a:prstGeom prst="rect">
            <a:avLst/>
          </a:prstGeom>
        </p:spPr>
      </p:pic>
    </p:spTree>
    <p:extLst>
      <p:ext uri="{BB962C8B-B14F-4D97-AF65-F5344CB8AC3E}">
        <p14:creationId xmlns:p14="http://schemas.microsoft.com/office/powerpoint/2010/main" val="167839647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668664"/>
            <a:ext cx="7886700" cy="672104"/>
          </a:xfrm>
        </p:spPr>
        <p:txBody>
          <a:bodyPr>
            <a:norm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４</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．「居場所」における交流の事例</a:t>
            </a:r>
            <a:endParaRPr kumimoji="1" lang="ja-JP" altLang="en-US" sz="2400" dirty="0"/>
          </a:p>
        </p:txBody>
      </p:sp>
      <p:pic>
        <p:nvPicPr>
          <p:cNvPr id="5" name="コンテンツ プレースホルダー 4"/>
          <p:cNvPicPr>
            <a:picLocks noGrp="1" noChangeAspect="1"/>
          </p:cNvPicPr>
          <p:nvPr>
            <p:ph idx="1"/>
          </p:nvPr>
        </p:nvPicPr>
        <p:blipFill rotWithShape="1">
          <a:blip r:embed="rId3">
            <a:extLst>
              <a:ext uri="{28A0092B-C50C-407E-A947-70E740481C1C}">
                <a14:useLocalDpi xmlns:a14="http://schemas.microsoft.com/office/drawing/2010/main" val="0"/>
              </a:ext>
            </a:extLst>
          </a:blip>
          <a:srcRect t="13273"/>
          <a:stretch/>
        </p:blipFill>
        <p:spPr>
          <a:xfrm>
            <a:off x="966119" y="3417017"/>
            <a:ext cx="7211762" cy="2221733"/>
          </a:xfrm>
          <a:prstGeom prst="rect">
            <a:avLst/>
          </a:prstGeom>
          <a:ln>
            <a:noFill/>
          </a:ln>
          <a:effectLst>
            <a:softEdge rad="112500"/>
          </a:effectLst>
        </p:spPr>
      </p:pic>
      <p:sp>
        <p:nvSpPr>
          <p:cNvPr id="4" name="スライド番号プレースホルダー 3"/>
          <p:cNvSpPr>
            <a:spLocks noGrp="1"/>
          </p:cNvSpPr>
          <p:nvPr>
            <p:ph type="sldNum" sz="quarter" idx="12"/>
          </p:nvPr>
        </p:nvSpPr>
        <p:spPr/>
        <p:txBody>
          <a:bodyPr/>
          <a:lstStyle/>
          <a:p>
            <a:fld id="{79D24FF6-FB4C-43AA-A2F0-E6B3DA5ECFE0}" type="slidenum">
              <a:rPr lang="ja-JP" altLang="en-US" smtClean="0"/>
              <a:pPr/>
              <a:t>120</a:t>
            </a:fld>
            <a:endParaRPr lang="en-US" altLang="ja-JP"/>
          </a:p>
        </p:txBody>
      </p:sp>
      <p:sp>
        <p:nvSpPr>
          <p:cNvPr id="8" name="テキスト ボックス 7"/>
          <p:cNvSpPr txBox="1"/>
          <p:nvPr/>
        </p:nvSpPr>
        <p:spPr>
          <a:xfrm>
            <a:off x="4572000" y="5734522"/>
            <a:ext cx="4095420" cy="369332"/>
          </a:xfrm>
          <a:prstGeom prst="rect">
            <a:avLst/>
          </a:prstGeom>
          <a:noFill/>
        </p:spPr>
        <p:txBody>
          <a:bodyPr wrap="square" rtlCol="0">
            <a:spAutoFit/>
          </a:bodyPr>
          <a:lstStyle/>
          <a:p>
            <a:pPr algn="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さわやか徳島　幸せの家ありがとう</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3281" y="1389367"/>
            <a:ext cx="2277439" cy="1709543"/>
          </a:xfrm>
          <a:prstGeom prst="rect">
            <a:avLst/>
          </a:prstGeom>
          <a:ln>
            <a:noFill/>
          </a:ln>
          <a:effectLst>
            <a:softEdge rad="112500"/>
          </a:effectLst>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58" y="1392776"/>
            <a:ext cx="2277131" cy="1707848"/>
          </a:xfrm>
          <a:prstGeom prst="rect">
            <a:avLst/>
          </a:prstGeom>
          <a:ln>
            <a:noFill/>
          </a:ln>
          <a:effectLst>
            <a:softEdge rad="112500"/>
          </a:effectLst>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112" y="1389260"/>
            <a:ext cx="2288408" cy="1715203"/>
          </a:xfrm>
          <a:prstGeom prst="rect">
            <a:avLst/>
          </a:prstGeom>
          <a:ln>
            <a:noFill/>
          </a:ln>
          <a:effectLst>
            <a:softEdge rad="112500"/>
          </a:effectLst>
        </p:spPr>
      </p:pic>
      <p:sp>
        <p:nvSpPr>
          <p:cNvPr id="1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こども・子育て支援との連携</a:t>
            </a:r>
          </a:p>
        </p:txBody>
      </p:sp>
      <p:sp>
        <p:nvSpPr>
          <p:cNvPr id="13" name="正方形/長方形 12"/>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extLst>
      <p:ext uri="{BB962C8B-B14F-4D97-AF65-F5344CB8AC3E}">
        <p14:creationId xmlns:p14="http://schemas.microsoft.com/office/powerpoint/2010/main" val="26357360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668664"/>
            <a:ext cx="7886700" cy="672104"/>
          </a:xfrm>
        </p:spPr>
        <p:txBody>
          <a:bodyPr>
            <a:norm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５．</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新地域支援事業と子ども・子育て支援との連携</a:t>
            </a:r>
            <a:endParaRPr kumimoji="1" lang="ja-JP" altLang="en-US" sz="2400" dirty="0"/>
          </a:p>
        </p:txBody>
      </p:sp>
      <p:sp>
        <p:nvSpPr>
          <p:cNvPr id="3" name="コンテンツ プレースホルダー 2"/>
          <p:cNvSpPr>
            <a:spLocks noGrp="1"/>
          </p:cNvSpPr>
          <p:nvPr>
            <p:ph idx="1"/>
          </p:nvPr>
        </p:nvSpPr>
        <p:spPr>
          <a:xfrm>
            <a:off x="565066" y="1249689"/>
            <a:ext cx="8215313" cy="4362493"/>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○人の連携</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たとえば、</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・両事業のコーディネーターが定期的に協議</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する</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・生活支援コーディネーターが子育て会議に参加する</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・地域子育て支援拠点の子育て支援</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コーディネーター</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子育て支援員）</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が協議体</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に参加</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○事業の連携</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たとえば、</a:t>
            </a: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・高齢者と子どもが交流することを含めた居場所づくりをすすめる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・高齢者支援団体と子育て支援団体との事業連携をすすめる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・その他広く多世代交流事業をすすめる　　</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9D24FF6-FB4C-43AA-A2F0-E6B3DA5ECFE0}" type="slidenum">
              <a:rPr lang="ja-JP" altLang="en-US" smtClean="0"/>
              <a:pPr/>
              <a:t>121</a:t>
            </a:fld>
            <a:endParaRPr lang="en-US" altLang="ja-JP"/>
          </a:p>
        </p:txBody>
      </p:sp>
      <p:sp>
        <p:nvSpPr>
          <p:cNvPr id="5"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3-10-3</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子ども</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・子育て支援との連携</a:t>
            </a:r>
          </a:p>
        </p:txBody>
      </p:sp>
      <p:sp>
        <p:nvSpPr>
          <p:cNvPr id="6" name="正方形/長方形 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351" y="1977081"/>
            <a:ext cx="2289028" cy="2214635"/>
          </a:xfrm>
          <a:prstGeom prst="rect">
            <a:avLst/>
          </a:prstGeom>
        </p:spPr>
      </p:pic>
    </p:spTree>
    <p:extLst>
      <p:ext uri="{BB962C8B-B14F-4D97-AF65-F5344CB8AC3E}">
        <p14:creationId xmlns:p14="http://schemas.microsoft.com/office/powerpoint/2010/main" val="34397947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smtClean="0">
                <a:latin typeface="メイリオ" pitchFamily="50" charset="-128"/>
                <a:ea typeface="メイリオ" pitchFamily="50" charset="-128"/>
              </a:rPr>
              <a:t>3-10. </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他</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制度と</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創出</a:t>
            </a:r>
          </a:p>
        </p:txBody>
      </p:sp>
      <p:sp>
        <p:nvSpPr>
          <p:cNvPr id="168962" name="サブタイトル 2"/>
          <p:cNvSpPr>
            <a:spLocks noGrp="1"/>
          </p:cNvSpPr>
          <p:nvPr>
            <p:ph type="subTitle" idx="1"/>
          </p:nvPr>
        </p:nvSpPr>
        <p:spPr>
          <a:xfrm>
            <a:off x="1556952" y="3602037"/>
            <a:ext cx="6958398" cy="2219213"/>
          </a:xfrm>
        </p:spPr>
        <p:txBody>
          <a:bodyPr/>
          <a:lstStyle/>
          <a:p>
            <a:pPr algn="l">
              <a:lnSpc>
                <a:spcPct val="150000"/>
              </a:lnSpc>
              <a:spcBef>
                <a:spcPct val="0"/>
              </a:spcBef>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3-10-4.</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認知症地域支援推進員との連携</a:t>
            </a: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122</a:t>
            </a:fld>
            <a:endParaRPr lang="en-US" altLang="ja-JP">
              <a:solidFill>
                <a:srgbClr val="898989"/>
              </a:solidFill>
            </a:endParaRPr>
          </a:p>
        </p:txBody>
      </p:sp>
      <p:sp>
        <p:nvSpPr>
          <p:cNvPr id="6" name="サブタイトル 2"/>
          <p:cNvSpPr txBox="1">
            <a:spLocks/>
          </p:cNvSpPr>
          <p:nvPr/>
        </p:nvSpPr>
        <p:spPr bwMode="auto">
          <a:xfrm>
            <a:off x="855663" y="5057775"/>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ts val="1000"/>
              </a:spcBef>
              <a:buFont typeface="Arial" panose="020B0604020202020204" pitchFamily="34" charse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認知症になっても住み慣れた地域で暮らし続けることができるように</a:t>
            </a:r>
          </a:p>
        </p:txBody>
      </p:sp>
    </p:spTree>
    <p:extLst>
      <p:ext uri="{BB962C8B-B14F-4D97-AF65-F5344CB8AC3E}">
        <p14:creationId xmlns:p14="http://schemas.microsoft.com/office/powerpoint/2010/main" val="29435272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endPar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平成２２年度</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認知症連携担当者　</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２３年度</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認知症地域支援推進員　（国の補助事業）</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２６年度　　　　　　　　　　　　 　（地域支援事業任意事業）</a:t>
            </a:r>
            <a:endPar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２７年度</a:t>
            </a:r>
            <a:r>
              <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（包括的支援事業に移行）</a:t>
            </a:r>
            <a:endPar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２６年度見込み　　２１７市町村</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平成３０年度</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にはすべての市町村に配置される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認知症地域支援推進員の任務は・・・</a:t>
            </a:r>
            <a:endParaRPr kumimoji="1"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における認知症の人とその家族へ</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支援ネットワークを構築する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地域において認知症の人を支援する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医療・介護関係者間の連携ネットワーク</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構築する</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kumimoji="1"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9D24FF6-FB4C-43AA-A2F0-E6B3DA5ECFE0}" type="slidenum">
              <a:rPr lang="ja-JP" altLang="en-US" smtClean="0"/>
              <a:pPr/>
              <a:t>123</a:t>
            </a:fld>
            <a:endParaRPr lang="en-US" altLang="ja-JP"/>
          </a:p>
        </p:txBody>
      </p:sp>
      <p:sp>
        <p:nvSpPr>
          <p:cNvPr id="7" name="コンテンツ プレースホルダー 2"/>
          <p:cNvSpPr txBox="1">
            <a:spLocks/>
          </p:cNvSpPr>
          <p:nvPr/>
        </p:nvSpPr>
        <p:spPr bwMode="auto">
          <a:xfrm>
            <a:off x="683568" y="752475"/>
            <a:ext cx="761523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認知症地域支援推進員とは</a:t>
            </a:r>
          </a:p>
        </p:txBody>
      </p:sp>
      <p:sp>
        <p:nvSpPr>
          <p:cNvPr id="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認知症地域支援推進員との連携</a:t>
            </a:r>
          </a:p>
        </p:txBody>
      </p:sp>
      <p:sp>
        <p:nvSpPr>
          <p:cNvPr id="9" name="正方形/長方形 8"/>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673" y="3757326"/>
            <a:ext cx="3246465" cy="1900658"/>
          </a:xfrm>
          <a:prstGeom prst="rect">
            <a:avLst/>
          </a:prstGeom>
        </p:spPr>
      </p:pic>
    </p:spTree>
    <p:extLst>
      <p:ext uri="{BB962C8B-B14F-4D97-AF65-F5344CB8AC3E}">
        <p14:creationId xmlns:p14="http://schemas.microsoft.com/office/powerpoint/2010/main" val="8230849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463728"/>
            <a:ext cx="7886700" cy="4701576"/>
          </a:xfrm>
        </p:spPr>
        <p:txBody>
          <a:bodyPr/>
          <a:lstStyle/>
          <a:p>
            <a:pPr marL="0" indent="0">
              <a:buNone/>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生活支援コーディネーターは・・・</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認知症地域支援推進員と連携し、</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認知症の人も地域</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で生活を</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継続</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できる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よう</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、地域の支援体制をつくる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認知症地域支援推進員は</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協議体（主として第２層）に参加するなどし</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生活支援コーディネーター</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と連携</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して、認知症</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の人も地域で生活を継続できるよう、地域の支</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援体制をつくる</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9D24FF6-FB4C-43AA-A2F0-E6B3DA5ECFE0}" type="slidenum">
              <a:rPr lang="ja-JP" altLang="en-US" smtClean="0"/>
              <a:pPr/>
              <a:t>124</a:t>
            </a:fld>
            <a:endParaRPr lang="en-US" altLang="ja-JP"/>
          </a:p>
        </p:txBody>
      </p:sp>
      <p:sp>
        <p:nvSpPr>
          <p:cNvPr id="7" name="コンテンツ プレースホルダー 2"/>
          <p:cNvSpPr txBox="1">
            <a:spLocks/>
          </p:cNvSpPr>
          <p:nvPr/>
        </p:nvSpPr>
        <p:spPr bwMode="auto">
          <a:xfrm>
            <a:off x="628650" y="752475"/>
            <a:ext cx="761523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認知症地域支援推進員との連携</a:t>
            </a:r>
          </a:p>
        </p:txBody>
      </p:sp>
      <p:sp>
        <p:nvSpPr>
          <p:cNvPr id="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認知症地域支援推進員との連携</a:t>
            </a:r>
          </a:p>
        </p:txBody>
      </p:sp>
      <p:sp>
        <p:nvSpPr>
          <p:cNvPr id="10" name="正方形/長方形 9"/>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497" y="1243013"/>
            <a:ext cx="2362793" cy="2723680"/>
          </a:xfrm>
          <a:prstGeom prst="rect">
            <a:avLst/>
          </a:prstGeom>
        </p:spPr>
      </p:pic>
    </p:spTree>
    <p:extLst>
      <p:ext uri="{BB962C8B-B14F-4D97-AF65-F5344CB8AC3E}">
        <p14:creationId xmlns:p14="http://schemas.microsoft.com/office/powerpoint/2010/main" val="30282637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タイトル 1"/>
          <p:cNvSpPr>
            <a:spLocks noGrp="1"/>
          </p:cNvSpPr>
          <p:nvPr>
            <p:ph type="ctrTitle"/>
          </p:nvPr>
        </p:nvSpPr>
        <p:spPr/>
        <p:txBody>
          <a:bodyPr/>
          <a:lstStyle/>
          <a:p>
            <a: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426" name="テキスト ボックス 3"/>
          <p:cNvSpPr txBox="1">
            <a:spLocks noChangeArrowheads="1"/>
          </p:cNvSpPr>
          <p:nvPr/>
        </p:nvSpPr>
        <p:spPr bwMode="auto">
          <a:xfrm>
            <a:off x="1260475" y="4051300"/>
            <a:ext cx="662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必要とする人に、必要な助け合い・サービスが包括して届くようにするため</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296568-8301-4315-97D4-B016728D2587}" type="slidenum">
              <a:rPr lang="ja-JP" altLang="en-US">
                <a:solidFill>
                  <a:srgbClr val="898989"/>
                </a:solidFill>
              </a:rPr>
              <a:pPr/>
              <a:t>125</a:t>
            </a:fld>
            <a:endParaRPr lang="en-US" altLang="ja-JP">
              <a:solidFill>
                <a:srgbClr val="898989"/>
              </a:solidFill>
            </a:endParaRPr>
          </a:p>
        </p:txBody>
      </p:sp>
      <p:sp>
        <p:nvSpPr>
          <p:cNvPr id="6" name="タイトル 1"/>
          <p:cNvSpPr txBox="1">
            <a:spLocks/>
          </p:cNvSpPr>
          <p:nvPr/>
        </p:nvSpPr>
        <p:spPr bwMode="auto">
          <a:xfrm>
            <a:off x="628650" y="365125"/>
            <a:ext cx="7886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9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生活支援</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コーディネーター</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・協議体構成員の任務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その２</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4-1.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ネットワークのイメージ図</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41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ネットワークづくり</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4CF7C0E-EE39-4111-A968-E695EE285123}" type="slidenum">
              <a:rPr lang="ja-JP" altLang="en-US">
                <a:solidFill>
                  <a:srgbClr val="898989"/>
                </a:solidFill>
              </a:rPr>
              <a:pPr/>
              <a:t>126</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上矢印 137"/>
          <p:cNvSpPr/>
          <p:nvPr/>
        </p:nvSpPr>
        <p:spPr>
          <a:xfrm>
            <a:off x="2286000" y="3597275"/>
            <a:ext cx="558800" cy="1617663"/>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上矢印 115"/>
          <p:cNvSpPr/>
          <p:nvPr/>
        </p:nvSpPr>
        <p:spPr>
          <a:xfrm>
            <a:off x="6403975" y="3579813"/>
            <a:ext cx="558800" cy="1617662"/>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p:cNvSpPr/>
          <p:nvPr/>
        </p:nvSpPr>
        <p:spPr bwMode="auto">
          <a:xfrm>
            <a:off x="3817938" y="3360738"/>
            <a:ext cx="1477962" cy="1800225"/>
          </a:xfrm>
          <a:prstGeom prst="rect">
            <a:avLst/>
          </a:prstGeom>
          <a:solidFill>
            <a:schemeClr val="accent6">
              <a:lumMod val="60000"/>
              <a:lumOff val="40000"/>
            </a:schemeClr>
          </a:solidFill>
          <a:ln w="9525" algn="ctr">
            <a:noFill/>
            <a:round/>
            <a:headEnd/>
            <a:tailEnd/>
          </a:ln>
        </p:spPr>
        <p:txBody>
          <a:bodyPr anchor="ctr"/>
          <a:lstStyle/>
          <a:p>
            <a:pPr algn="ctr" fontAlgn="auto">
              <a:spcBef>
                <a:spcPts val="0"/>
              </a:spcBef>
              <a:spcAft>
                <a:spcPts val="0"/>
              </a:spcAft>
              <a:defRPr/>
            </a:pPr>
            <a:endParaRPr lang="ja-JP" altLang="en-US">
              <a:latin typeface="+mn-lt"/>
              <a:ea typeface="+mn-ea"/>
            </a:endParaRPr>
          </a:p>
        </p:txBody>
      </p:sp>
      <p:sp>
        <p:nvSpPr>
          <p:cNvPr id="44" name="ハート 43"/>
          <p:cNvSpPr/>
          <p:nvPr/>
        </p:nvSpPr>
        <p:spPr bwMode="auto">
          <a:xfrm>
            <a:off x="3049588" y="1196975"/>
            <a:ext cx="3159125" cy="2646363"/>
          </a:xfrm>
          <a:prstGeom prst="heart">
            <a:avLst/>
          </a:prstGeom>
          <a:solidFill>
            <a:srgbClr val="FCAAC3">
              <a:alpha val="26000"/>
            </a:srgbClr>
          </a:solidFill>
          <a:ln w="9525" cap="flat" cmpd="sng" algn="ctr">
            <a:noFill/>
            <a:prstDash val="dash"/>
            <a:round/>
            <a:headEnd type="none" w="med" len="med"/>
            <a:tailEnd type="none" w="med" len="med"/>
          </a:ln>
          <a:effectLst/>
        </p:spPr>
        <p:txBody>
          <a:bodyPr/>
          <a:lstStyle/>
          <a:p>
            <a:pPr defTabSz="957263" fontAlgn="auto">
              <a:spcBef>
                <a:spcPts val="0"/>
              </a:spcBef>
              <a:spcAft>
                <a:spcPts val="0"/>
              </a:spcAft>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ネットワークのイメージ図</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2FC6C4A-8ABD-4641-9378-CFED35989F60}" type="slidenum">
              <a:rPr lang="ja-JP" altLang="en-US">
                <a:solidFill>
                  <a:srgbClr val="898989"/>
                </a:solidFill>
              </a:rPr>
              <a:pPr/>
              <a:t>127</a:t>
            </a:fld>
            <a:endParaRPr lang="en-US" altLang="ja-JP">
              <a:solidFill>
                <a:srgbClr val="898989"/>
              </a:solidFill>
            </a:endParaRPr>
          </a:p>
        </p:txBody>
      </p:sp>
      <p:sp>
        <p:nvSpPr>
          <p:cNvPr id="19047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ネットワークのイメージ図</a:t>
            </a:r>
          </a:p>
        </p:txBody>
      </p:sp>
      <p:sp>
        <p:nvSpPr>
          <p:cNvPr id="7" name="円/楕円 14"/>
          <p:cNvSpPr>
            <a:spLocks noChangeArrowheads="1"/>
          </p:cNvSpPr>
          <p:nvPr/>
        </p:nvSpPr>
        <p:spPr bwMode="auto">
          <a:xfrm>
            <a:off x="704850" y="5089525"/>
            <a:ext cx="7997825" cy="650875"/>
          </a:xfrm>
          <a:prstGeom prst="ellipse">
            <a:avLst/>
          </a:prstGeom>
          <a:solidFill>
            <a:srgbClr val="E7FFE7"/>
          </a:solidFill>
          <a:ln w="50800" algn="ctr">
            <a:solidFill>
              <a:schemeClr val="accent6">
                <a:lumMod val="75000"/>
              </a:schemeClr>
            </a:solidFill>
            <a:round/>
            <a:headEnd/>
            <a:tailEnd/>
          </a:ln>
        </p:spPr>
        <p:txBody>
          <a:bodyPr/>
          <a:lstStyle>
            <a:lvl1pPr defTabSz="957263" eaLnBrk="0" hangingPunct="0">
              <a:defRPr kumimoji="1" sz="1600">
                <a:solidFill>
                  <a:schemeClr val="tx1"/>
                </a:solidFill>
                <a:latin typeface="Arial" charset="0"/>
                <a:ea typeface="HG創英角ﾎﾟｯﾌﾟ体" pitchFamily="49" charset="-128"/>
              </a:defRPr>
            </a:lvl1pPr>
            <a:lvl2pPr marL="742950" indent="-285750" defTabSz="957263" eaLnBrk="0" hangingPunct="0">
              <a:defRPr kumimoji="1" sz="1600">
                <a:solidFill>
                  <a:schemeClr val="tx1"/>
                </a:solidFill>
                <a:latin typeface="Arial" charset="0"/>
                <a:ea typeface="HG創英角ﾎﾟｯﾌﾟ体" pitchFamily="49" charset="-128"/>
              </a:defRPr>
            </a:lvl2pPr>
            <a:lvl3pPr marL="1143000" indent="-228600" defTabSz="957263" eaLnBrk="0" hangingPunct="0">
              <a:defRPr kumimoji="1" sz="1600">
                <a:solidFill>
                  <a:schemeClr val="tx1"/>
                </a:solidFill>
                <a:latin typeface="Arial" charset="0"/>
                <a:ea typeface="HG創英角ﾎﾟｯﾌﾟ体" pitchFamily="49" charset="-128"/>
              </a:defRPr>
            </a:lvl3pPr>
            <a:lvl4pPr marL="1600200" indent="-228600" defTabSz="957263" eaLnBrk="0" hangingPunct="0">
              <a:defRPr kumimoji="1" sz="1600">
                <a:solidFill>
                  <a:schemeClr val="tx1"/>
                </a:solidFill>
                <a:latin typeface="Arial" charset="0"/>
                <a:ea typeface="HG創英角ﾎﾟｯﾌﾟ体" pitchFamily="49" charset="-128"/>
              </a:defRPr>
            </a:lvl4pPr>
            <a:lvl5pPr marL="2057400" indent="-228600" defTabSz="957263" eaLnBrk="0" hangingPunct="0">
              <a:defRPr kumimoji="1" sz="1600">
                <a:solidFill>
                  <a:schemeClr val="tx1"/>
                </a:solidFill>
                <a:latin typeface="Arial" charset="0"/>
                <a:ea typeface="HG創英角ﾎﾟｯﾌﾟ体" pitchFamily="49" charset="-128"/>
              </a:defRPr>
            </a:lvl5pPr>
            <a:lvl6pPr marL="25146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6pPr>
            <a:lvl7pPr marL="29718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7pPr>
            <a:lvl8pPr marL="34290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8pPr>
            <a:lvl9pPr marL="38862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9pPr>
          </a:lstStyle>
          <a:p>
            <a:pPr eaLnBrk="1" fontAlgn="auto" hangingPunct="1">
              <a:spcBef>
                <a:spcPts val="0"/>
              </a:spcBef>
              <a:spcAft>
                <a:spcPts val="0"/>
              </a:spcAft>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円/楕円 2"/>
          <p:cNvSpPr>
            <a:spLocks noChangeArrowheads="1"/>
          </p:cNvSpPr>
          <p:nvPr/>
        </p:nvSpPr>
        <p:spPr bwMode="auto">
          <a:xfrm>
            <a:off x="950913" y="1439863"/>
            <a:ext cx="2744787" cy="2166937"/>
          </a:xfrm>
          <a:prstGeom prst="ellipse">
            <a:avLst/>
          </a:prstGeom>
          <a:noFill/>
          <a:ln w="50800" algn="ctr">
            <a:solidFill>
              <a:schemeClr val="accent5">
                <a:lumMod val="60000"/>
                <a:lumOff val="40000"/>
              </a:schemeClr>
            </a:solidFill>
            <a:round/>
            <a:headEnd/>
            <a:tailEnd/>
          </a:ln>
          <a:extLst/>
        </p:spPr>
        <p:txBody>
          <a:bodyPr/>
          <a:lstStyle>
            <a:lvl1pPr defTabSz="957263" eaLnBrk="0" hangingPunct="0">
              <a:defRPr kumimoji="1" sz="1600">
                <a:solidFill>
                  <a:schemeClr val="tx1"/>
                </a:solidFill>
                <a:latin typeface="Arial" charset="0"/>
                <a:ea typeface="HG創英角ﾎﾟｯﾌﾟ体" pitchFamily="49" charset="-128"/>
              </a:defRPr>
            </a:lvl1pPr>
            <a:lvl2pPr marL="742950" indent="-285750" defTabSz="957263" eaLnBrk="0" hangingPunct="0">
              <a:defRPr kumimoji="1" sz="1600">
                <a:solidFill>
                  <a:schemeClr val="tx1"/>
                </a:solidFill>
                <a:latin typeface="Arial" charset="0"/>
                <a:ea typeface="HG創英角ﾎﾟｯﾌﾟ体" pitchFamily="49" charset="-128"/>
              </a:defRPr>
            </a:lvl2pPr>
            <a:lvl3pPr marL="1143000" indent="-228600" defTabSz="957263" eaLnBrk="0" hangingPunct="0">
              <a:defRPr kumimoji="1" sz="1600">
                <a:solidFill>
                  <a:schemeClr val="tx1"/>
                </a:solidFill>
                <a:latin typeface="Arial" charset="0"/>
                <a:ea typeface="HG創英角ﾎﾟｯﾌﾟ体" pitchFamily="49" charset="-128"/>
              </a:defRPr>
            </a:lvl3pPr>
            <a:lvl4pPr marL="1600200" indent="-228600" defTabSz="957263" eaLnBrk="0" hangingPunct="0">
              <a:defRPr kumimoji="1" sz="1600">
                <a:solidFill>
                  <a:schemeClr val="tx1"/>
                </a:solidFill>
                <a:latin typeface="Arial" charset="0"/>
                <a:ea typeface="HG創英角ﾎﾟｯﾌﾟ体" pitchFamily="49" charset="-128"/>
              </a:defRPr>
            </a:lvl4pPr>
            <a:lvl5pPr marL="2057400" indent="-228600" defTabSz="957263" eaLnBrk="0" hangingPunct="0">
              <a:defRPr kumimoji="1" sz="1600">
                <a:solidFill>
                  <a:schemeClr val="tx1"/>
                </a:solidFill>
                <a:latin typeface="Arial" charset="0"/>
                <a:ea typeface="HG創英角ﾎﾟｯﾌﾟ体" pitchFamily="49" charset="-128"/>
              </a:defRPr>
            </a:lvl5pPr>
            <a:lvl6pPr marL="25146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6pPr>
            <a:lvl7pPr marL="29718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7pPr>
            <a:lvl8pPr marL="34290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8pPr>
            <a:lvl9pPr marL="3886200" indent="-228600" defTabSz="957263" eaLnBrk="0" fontAlgn="base" hangingPunct="0">
              <a:spcBef>
                <a:spcPct val="0"/>
              </a:spcBef>
              <a:spcAft>
                <a:spcPct val="0"/>
              </a:spcAft>
              <a:defRPr kumimoji="1" sz="1600">
                <a:solidFill>
                  <a:schemeClr val="tx1"/>
                </a:solidFill>
                <a:latin typeface="Arial" charset="0"/>
                <a:ea typeface="HG創英角ﾎﾟｯﾌﾟ体" pitchFamily="49" charset="-128"/>
              </a:defRPr>
            </a:lvl9pPr>
          </a:lstStyle>
          <a:p>
            <a:pPr eaLnBrk="1" fontAlgn="auto" hangingPunct="1">
              <a:spcBef>
                <a:spcPts val="0"/>
              </a:spcBef>
              <a:spcAft>
                <a:spcPts val="0"/>
              </a:spcAft>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0474" name="グループ化 99"/>
          <p:cNvGrpSpPr>
            <a:grpSpLocks/>
          </p:cNvGrpSpPr>
          <p:nvPr/>
        </p:nvGrpSpPr>
        <p:grpSpPr bwMode="auto">
          <a:xfrm>
            <a:off x="2147888" y="1827213"/>
            <a:ext cx="455612" cy="685800"/>
            <a:chOff x="2327952" y="1976871"/>
            <a:chExt cx="455347" cy="685254"/>
          </a:xfrm>
        </p:grpSpPr>
        <p:sp>
          <p:nvSpPr>
            <p:cNvPr id="190545" name="円/楕円 150"/>
            <p:cNvSpPr>
              <a:spLocks noChangeArrowheads="1"/>
            </p:cNvSpPr>
            <p:nvPr/>
          </p:nvSpPr>
          <p:spPr bwMode="auto">
            <a:xfrm>
              <a:off x="2415519" y="1976871"/>
              <a:ext cx="280214" cy="244733"/>
            </a:xfrm>
            <a:prstGeom prst="ellipse">
              <a:avLst/>
            </a:prstGeom>
            <a:solidFill>
              <a:srgbClr val="FFCC99"/>
            </a:solidFill>
            <a:ln w="9525" algn="ctr">
              <a:solidFill>
                <a:schemeClr val="tx1"/>
              </a:solidFill>
              <a:round/>
              <a:headEnd/>
              <a:tailEnd/>
            </a:ln>
          </p:spPr>
          <p:txBody>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フローチャート : 論理積ゲート 151"/>
            <p:cNvSpPr>
              <a:spLocks noChangeArrowheads="1"/>
            </p:cNvSpPr>
            <p:nvPr/>
          </p:nvSpPr>
          <p:spPr bwMode="auto">
            <a:xfrm rot="16200000">
              <a:off x="2335138" y="2213965"/>
              <a:ext cx="440974" cy="455347"/>
            </a:xfrm>
            <a:prstGeom prst="flowChartDelay">
              <a:avLst/>
            </a:prstGeom>
            <a:solidFill>
              <a:schemeClr val="accent1">
                <a:lumMod val="75000"/>
              </a:schemeClr>
            </a:solidFill>
            <a:ln w="9525" algn="ctr">
              <a:solidFill>
                <a:schemeClr val="tx1"/>
              </a:solidFill>
              <a:round/>
              <a:headEnd/>
              <a:tailEnd/>
            </a:ln>
          </p:spPr>
          <p:txBody>
            <a:bodyPr/>
            <a:lstStyle>
              <a:lvl1pPr defTabSz="957263" eaLnBrk="0" hangingPunct="0">
                <a:spcBef>
                  <a:spcPct val="20000"/>
                </a:spcBef>
                <a:buChar char="•"/>
                <a:defRPr kumimoji="1" sz="3400">
                  <a:solidFill>
                    <a:schemeClr val="tx1"/>
                  </a:solidFill>
                  <a:latin typeface="Arial" charset="0"/>
                  <a:ea typeface="ＭＳ Ｐゴシック" charset="-128"/>
                </a:defRPr>
              </a:lvl1pPr>
              <a:lvl2pPr marL="742950" indent="-285750" defTabSz="957263" eaLnBrk="0" hangingPunct="0">
                <a:spcBef>
                  <a:spcPct val="20000"/>
                </a:spcBef>
                <a:buChar char="–"/>
                <a:defRPr kumimoji="1" sz="2900">
                  <a:solidFill>
                    <a:schemeClr val="tx1"/>
                  </a:solidFill>
                  <a:latin typeface="Arial" charset="0"/>
                  <a:ea typeface="ＭＳ Ｐゴシック" charset="-128"/>
                </a:defRPr>
              </a:lvl2pPr>
              <a:lvl3pPr marL="1143000" indent="-228600" defTabSz="957263" eaLnBrk="0" hangingPunct="0">
                <a:spcBef>
                  <a:spcPct val="20000"/>
                </a:spcBef>
                <a:buChar char="•"/>
                <a:defRPr kumimoji="1" sz="2500">
                  <a:solidFill>
                    <a:schemeClr val="tx1"/>
                  </a:solidFill>
                  <a:latin typeface="Arial" charset="0"/>
                  <a:ea typeface="ＭＳ Ｐゴシック" charset="-128"/>
                </a:defRPr>
              </a:lvl3pPr>
              <a:lvl4pPr marL="1600200" indent="-228600" defTabSz="957263" eaLnBrk="0" hangingPunct="0">
                <a:spcBef>
                  <a:spcPct val="20000"/>
                </a:spcBef>
                <a:buChar char="–"/>
                <a:defRPr kumimoji="1" sz="2100">
                  <a:solidFill>
                    <a:schemeClr val="tx1"/>
                  </a:solidFill>
                  <a:latin typeface="Arial" charset="0"/>
                  <a:ea typeface="ＭＳ Ｐゴシック" charset="-128"/>
                </a:defRPr>
              </a:lvl4pPr>
              <a:lvl5pPr marL="2057400" indent="-228600" defTabSz="957263" eaLnBrk="0" hangingPunct="0">
                <a:spcBef>
                  <a:spcPct val="20000"/>
                </a:spcBef>
                <a:buChar char="»"/>
                <a:defRPr kumimoji="1" sz="2100">
                  <a:solidFill>
                    <a:schemeClr val="tx1"/>
                  </a:solidFill>
                  <a:latin typeface="Arial" charset="0"/>
                  <a:ea typeface="ＭＳ Ｐゴシック" charset="-128"/>
                </a:defRPr>
              </a:lvl5pPr>
              <a:lvl6pPr marL="2514600" indent="-228600" defTabSz="957263"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defTabSz="957263"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defTabSz="957263"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defTabSz="957263"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0475" name="円/楕円 130"/>
          <p:cNvSpPr>
            <a:spLocks noChangeArrowheads="1"/>
          </p:cNvSpPr>
          <p:nvPr/>
        </p:nvSpPr>
        <p:spPr bwMode="auto">
          <a:xfrm>
            <a:off x="5495925" y="1450975"/>
            <a:ext cx="2854325" cy="2155825"/>
          </a:xfrm>
          <a:prstGeom prst="ellipse">
            <a:avLst/>
          </a:prstGeom>
          <a:noFill/>
          <a:ln w="50800" algn="ctr">
            <a:solidFill>
              <a:srgbClr val="F0AAE3"/>
            </a:solidFill>
            <a:round/>
            <a:headEnd/>
            <a:tailEnd/>
          </a:ln>
          <a:extLst>
            <a:ext uri="{909E8E84-426E-40DD-AFC4-6F175D3DCCD1}">
              <a14:hiddenFill xmlns:a14="http://schemas.microsoft.com/office/drawing/2010/main">
                <a:solidFill>
                  <a:srgbClr val="FFFFFF"/>
                </a:solidFill>
              </a14:hiddenFill>
            </a:ext>
          </a:extLst>
        </p:spPr>
        <p:txBody>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0476" name="グループ化 96"/>
          <p:cNvGrpSpPr>
            <a:grpSpLocks/>
          </p:cNvGrpSpPr>
          <p:nvPr/>
        </p:nvGrpSpPr>
        <p:grpSpPr bwMode="auto">
          <a:xfrm>
            <a:off x="6467475" y="1755775"/>
            <a:ext cx="514350" cy="815975"/>
            <a:chOff x="6383438" y="1900446"/>
            <a:chExt cx="513785" cy="815731"/>
          </a:xfrm>
        </p:grpSpPr>
        <p:sp>
          <p:nvSpPr>
            <p:cNvPr id="38" name="フローチャート : 論理積ゲート 227"/>
            <p:cNvSpPr/>
            <p:nvPr/>
          </p:nvSpPr>
          <p:spPr bwMode="auto">
            <a:xfrm rot="16200000">
              <a:off x="6450673" y="1899813"/>
              <a:ext cx="398344" cy="399611"/>
            </a:xfrm>
            <a:prstGeom prst="flowChartDelay">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57263" fontAlgn="auto">
                <a:spcBef>
                  <a:spcPts val="0"/>
                </a:spcBef>
                <a:spcAft>
                  <a:spcPts val="0"/>
                </a:spcAft>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43" name="円/楕円 157"/>
            <p:cNvSpPr>
              <a:spLocks noChangeArrowheads="1"/>
            </p:cNvSpPr>
            <p:nvPr/>
          </p:nvSpPr>
          <p:spPr bwMode="auto">
            <a:xfrm>
              <a:off x="6504163" y="1986362"/>
              <a:ext cx="292221" cy="263347"/>
            </a:xfrm>
            <a:prstGeom prst="ellipse">
              <a:avLst/>
            </a:prstGeom>
            <a:solidFill>
              <a:srgbClr val="FFCC99"/>
            </a:solidFill>
            <a:ln w="9525" algn="ctr">
              <a:solidFill>
                <a:schemeClr val="tx1"/>
              </a:solidFill>
              <a:round/>
              <a:headEnd/>
              <a:tailEnd/>
            </a:ln>
          </p:spPr>
          <p:txBody>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44" name="フローチャート : 論理積ゲート 158"/>
            <p:cNvSpPr>
              <a:spLocks noChangeArrowheads="1"/>
            </p:cNvSpPr>
            <p:nvPr/>
          </p:nvSpPr>
          <p:spPr bwMode="auto">
            <a:xfrm rot="-5400000">
              <a:off x="6403318" y="2222272"/>
              <a:ext cx="474025" cy="513785"/>
            </a:xfrm>
            <a:prstGeom prst="flowChartDelay">
              <a:avLst/>
            </a:prstGeom>
            <a:solidFill>
              <a:srgbClr val="FF99FF"/>
            </a:solidFill>
            <a:ln w="9525" algn="ctr">
              <a:solidFill>
                <a:schemeClr val="tx1"/>
              </a:solidFill>
              <a:round/>
              <a:headEnd/>
              <a:tailEnd/>
            </a:ln>
          </p:spPr>
          <p:txBody>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0477" name="Oval 100"/>
          <p:cNvSpPr>
            <a:spLocks noChangeArrowheads="1"/>
          </p:cNvSpPr>
          <p:nvPr/>
        </p:nvSpPr>
        <p:spPr bwMode="auto">
          <a:xfrm>
            <a:off x="1400175" y="5465763"/>
            <a:ext cx="1187450"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78" name="Text Box 106"/>
          <p:cNvSpPr txBox="1">
            <a:spLocks noChangeArrowheads="1"/>
          </p:cNvSpPr>
          <p:nvPr/>
        </p:nvSpPr>
        <p:spPr bwMode="auto">
          <a:xfrm>
            <a:off x="1371600" y="5465763"/>
            <a:ext cx="12096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各種医療系</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事業者ネット</a:t>
            </a:r>
          </a:p>
        </p:txBody>
      </p:sp>
      <p:sp>
        <p:nvSpPr>
          <p:cNvPr id="79" name="Oval 100"/>
          <p:cNvSpPr>
            <a:spLocks noChangeArrowheads="1"/>
          </p:cNvSpPr>
          <p:nvPr/>
        </p:nvSpPr>
        <p:spPr bwMode="auto">
          <a:xfrm>
            <a:off x="449263" y="2262188"/>
            <a:ext cx="947737"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80" name="Text Box 106"/>
          <p:cNvSpPr txBox="1">
            <a:spLocks noChangeArrowheads="1"/>
          </p:cNvSpPr>
          <p:nvPr/>
        </p:nvSpPr>
        <p:spPr bwMode="auto">
          <a:xfrm>
            <a:off x="433388" y="2271713"/>
            <a:ext cx="10334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介護福祉士</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ヘルパー</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Oval 100"/>
          <p:cNvSpPr>
            <a:spLocks noChangeArrowheads="1"/>
          </p:cNvSpPr>
          <p:nvPr/>
        </p:nvSpPr>
        <p:spPr bwMode="auto">
          <a:xfrm>
            <a:off x="735013" y="1701800"/>
            <a:ext cx="947737" cy="427038"/>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82" name="Text Box 106"/>
          <p:cNvSpPr txBox="1">
            <a:spLocks noChangeArrowheads="1"/>
          </p:cNvSpPr>
          <p:nvPr/>
        </p:nvSpPr>
        <p:spPr bwMode="auto">
          <a:xfrm>
            <a:off x="798513" y="1798638"/>
            <a:ext cx="787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看護師</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Oval 100"/>
          <p:cNvSpPr>
            <a:spLocks noChangeArrowheads="1"/>
          </p:cNvSpPr>
          <p:nvPr/>
        </p:nvSpPr>
        <p:spPr bwMode="auto">
          <a:xfrm>
            <a:off x="1352550" y="1204913"/>
            <a:ext cx="947738" cy="427037"/>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84" name="Text Box 106"/>
          <p:cNvSpPr txBox="1">
            <a:spLocks noChangeArrowheads="1"/>
          </p:cNvSpPr>
          <p:nvPr/>
        </p:nvSpPr>
        <p:spPr bwMode="auto">
          <a:xfrm>
            <a:off x="1173163" y="1301750"/>
            <a:ext cx="1260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医　師</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Oval 100"/>
          <p:cNvSpPr>
            <a:spLocks noChangeArrowheads="1"/>
          </p:cNvSpPr>
          <p:nvPr/>
        </p:nvSpPr>
        <p:spPr bwMode="auto">
          <a:xfrm>
            <a:off x="879475" y="2843213"/>
            <a:ext cx="949325" cy="427037"/>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86" name="Text Box 106"/>
          <p:cNvSpPr txBox="1">
            <a:spLocks noChangeArrowheads="1"/>
          </p:cNvSpPr>
          <p:nvPr/>
        </p:nvSpPr>
        <p:spPr bwMode="auto">
          <a:xfrm>
            <a:off x="700088" y="2836863"/>
            <a:ext cx="126206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デイ</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サービス</a:t>
            </a:r>
            <a:endParaRPr lang="ja-JP" altLang="en-US" sz="11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Oval 100"/>
          <p:cNvSpPr>
            <a:spLocks noChangeArrowheads="1"/>
          </p:cNvSpPr>
          <p:nvPr/>
        </p:nvSpPr>
        <p:spPr bwMode="auto">
          <a:xfrm>
            <a:off x="1557338" y="3311525"/>
            <a:ext cx="947737"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88" name="Text Box 106"/>
          <p:cNvSpPr txBox="1">
            <a:spLocks noChangeArrowheads="1"/>
          </p:cNvSpPr>
          <p:nvPr/>
        </p:nvSpPr>
        <p:spPr bwMode="auto">
          <a:xfrm>
            <a:off x="1562100" y="3294063"/>
            <a:ext cx="927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配食</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サービス</a:t>
            </a:r>
            <a:endParaRPr lang="ja-JP" altLang="en-US" sz="11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Oval 100"/>
          <p:cNvSpPr>
            <a:spLocks noChangeArrowheads="1"/>
          </p:cNvSpPr>
          <p:nvPr/>
        </p:nvSpPr>
        <p:spPr bwMode="auto">
          <a:xfrm>
            <a:off x="6942138" y="1314450"/>
            <a:ext cx="949325"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90" name="Text Box 106"/>
          <p:cNvSpPr txBox="1">
            <a:spLocks noChangeArrowheads="1"/>
          </p:cNvSpPr>
          <p:nvPr/>
        </p:nvSpPr>
        <p:spPr bwMode="auto">
          <a:xfrm>
            <a:off x="6819900" y="1397000"/>
            <a:ext cx="12319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市民後見人</a:t>
            </a:r>
          </a:p>
        </p:txBody>
      </p:sp>
      <p:sp>
        <p:nvSpPr>
          <p:cNvPr id="77" name="Oval 100"/>
          <p:cNvSpPr>
            <a:spLocks noChangeArrowheads="1"/>
          </p:cNvSpPr>
          <p:nvPr/>
        </p:nvSpPr>
        <p:spPr bwMode="auto">
          <a:xfrm>
            <a:off x="7718425" y="1758950"/>
            <a:ext cx="947738"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92" name="Text Box 106"/>
          <p:cNvSpPr txBox="1">
            <a:spLocks noChangeArrowheads="1"/>
          </p:cNvSpPr>
          <p:nvPr/>
        </p:nvSpPr>
        <p:spPr bwMode="auto">
          <a:xfrm>
            <a:off x="7621588" y="1852613"/>
            <a:ext cx="1231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リハビリ</a:t>
            </a:r>
          </a:p>
        </p:txBody>
      </p:sp>
      <p:sp>
        <p:nvSpPr>
          <p:cNvPr id="101" name="Oval 100"/>
          <p:cNvSpPr>
            <a:spLocks noChangeArrowheads="1"/>
          </p:cNvSpPr>
          <p:nvPr/>
        </p:nvSpPr>
        <p:spPr bwMode="auto">
          <a:xfrm>
            <a:off x="7664450" y="2513013"/>
            <a:ext cx="1144588"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94" name="Text Box 106"/>
          <p:cNvSpPr txBox="1">
            <a:spLocks noChangeArrowheads="1"/>
          </p:cNvSpPr>
          <p:nvPr/>
        </p:nvSpPr>
        <p:spPr bwMode="auto">
          <a:xfrm>
            <a:off x="7574280" y="2526983"/>
            <a:ext cx="1310640" cy="4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spc="-150" dirty="0" smtClean="0">
                <a:latin typeface="メイリオ" panose="020B0604030504040204" pitchFamily="50" charset="-128"/>
                <a:ea typeface="メイリオ" panose="020B0604030504040204" pitchFamily="50" charset="-128"/>
                <a:cs typeface="メイリオ" panose="020B0604030504040204" pitchFamily="50" charset="-128"/>
              </a:rPr>
              <a:t>生協、</a:t>
            </a:r>
            <a:r>
              <a:rPr lang="en-US" altLang="ja-JP" sz="1100" spc="-15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100" spc="-150" dirty="0" smtClean="0">
                <a:latin typeface="メイリオ" panose="020B0604030504040204" pitchFamily="50" charset="-128"/>
                <a:ea typeface="メイリオ" panose="020B0604030504040204" pitchFamily="50" charset="-128"/>
                <a:cs typeface="メイリオ" panose="020B0604030504040204" pitchFamily="50" charset="-128"/>
              </a:rPr>
              <a:t>等に</a:t>
            </a:r>
            <a:endParaRPr lang="ja-JP" altLang="en-US" sz="1100" spc="-15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spc="-150" dirty="0" smtClean="0">
                <a:latin typeface="メイリオ" panose="020B0604030504040204" pitchFamily="50" charset="-128"/>
                <a:ea typeface="メイリオ" panose="020B0604030504040204" pitchFamily="50" charset="-128"/>
                <a:cs typeface="メイリオ" panose="020B0604030504040204" pitchFamily="50" charset="-128"/>
              </a:rPr>
              <a:t>よる食事</a:t>
            </a:r>
            <a:r>
              <a:rPr lang="ja-JP" altLang="en-US" sz="1100" spc="-150" dirty="0">
                <a:latin typeface="メイリオ" panose="020B0604030504040204" pitchFamily="50" charset="-128"/>
                <a:ea typeface="メイリオ" panose="020B0604030504040204" pitchFamily="50" charset="-128"/>
                <a:cs typeface="メイリオ" panose="020B0604030504040204" pitchFamily="50" charset="-128"/>
              </a:rPr>
              <a:t>サービス</a:t>
            </a:r>
          </a:p>
        </p:txBody>
      </p:sp>
      <p:sp>
        <p:nvSpPr>
          <p:cNvPr id="103" name="Oval 100"/>
          <p:cNvSpPr>
            <a:spLocks noChangeArrowheads="1"/>
          </p:cNvSpPr>
          <p:nvPr/>
        </p:nvSpPr>
        <p:spPr bwMode="auto">
          <a:xfrm>
            <a:off x="7213600" y="3216275"/>
            <a:ext cx="1074738"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96" name="Text Box 106"/>
          <p:cNvSpPr txBox="1">
            <a:spLocks noChangeArrowheads="1"/>
          </p:cNvSpPr>
          <p:nvPr/>
        </p:nvSpPr>
        <p:spPr bwMode="auto">
          <a:xfrm>
            <a:off x="7204075" y="3248025"/>
            <a:ext cx="11493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郵便局員等に</a:t>
            </a: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よる見守り</a:t>
            </a:r>
          </a:p>
        </p:txBody>
      </p:sp>
      <p:sp>
        <p:nvSpPr>
          <p:cNvPr id="190497" name="Oval 100"/>
          <p:cNvSpPr>
            <a:spLocks noChangeArrowheads="1"/>
          </p:cNvSpPr>
          <p:nvPr/>
        </p:nvSpPr>
        <p:spPr bwMode="auto">
          <a:xfrm>
            <a:off x="3246438" y="2222500"/>
            <a:ext cx="2792412" cy="1065213"/>
          </a:xfrm>
          <a:prstGeom prst="roundRect">
            <a:avLst>
              <a:gd name="adj" fmla="val 1559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98" name="Oval 100"/>
          <p:cNvSpPr>
            <a:spLocks noChangeArrowheads="1"/>
          </p:cNvSpPr>
          <p:nvPr/>
        </p:nvSpPr>
        <p:spPr bwMode="auto">
          <a:xfrm>
            <a:off x="3246438" y="1423988"/>
            <a:ext cx="2792412" cy="706437"/>
          </a:xfrm>
          <a:prstGeom prst="roundRect">
            <a:avLst>
              <a:gd name="adj" fmla="val 21861"/>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499" name="テキスト ボックス 106"/>
          <p:cNvSpPr txBox="1">
            <a:spLocks noChangeArrowheads="1"/>
          </p:cNvSpPr>
          <p:nvPr/>
        </p:nvSpPr>
        <p:spPr bwMode="auto">
          <a:xfrm>
            <a:off x="3317967" y="1755775"/>
            <a:ext cx="28738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Char cha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見守り・話し相手・ちょボラ・散歩</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居場所・サロン・</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コミュニティカフェ</a:t>
            </a: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00" name="テキスト ボックス 110"/>
          <p:cNvSpPr txBox="1">
            <a:spLocks noChangeArrowheads="1"/>
          </p:cNvSpPr>
          <p:nvPr/>
        </p:nvSpPr>
        <p:spPr bwMode="auto">
          <a:xfrm>
            <a:off x="3236913" y="2536825"/>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・食事、洗濯、清掃など生活支援</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・買い物、墓参り、通院など外出支援（移動）</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・手芸、歌、学習</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などいきがいづくり</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・居場所・サロン・</a:t>
            </a: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コミュニティカフェ</a:t>
            </a: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Oval 100"/>
          <p:cNvSpPr>
            <a:spLocks noChangeArrowheads="1"/>
          </p:cNvSpPr>
          <p:nvPr/>
        </p:nvSpPr>
        <p:spPr bwMode="auto">
          <a:xfrm>
            <a:off x="3567113" y="2276475"/>
            <a:ext cx="2073275" cy="223838"/>
          </a:xfrm>
          <a:prstGeom prst="roundRect">
            <a:avLst>
              <a:gd name="adj" fmla="val 21860"/>
            </a:avLst>
          </a:prstGeom>
          <a:solidFill>
            <a:schemeClr val="bg1"/>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Oval 100"/>
          <p:cNvSpPr>
            <a:spLocks noChangeArrowheads="1"/>
          </p:cNvSpPr>
          <p:nvPr/>
        </p:nvSpPr>
        <p:spPr bwMode="auto">
          <a:xfrm>
            <a:off x="3597275" y="1484313"/>
            <a:ext cx="2073275" cy="223837"/>
          </a:xfrm>
          <a:prstGeom prst="roundRect">
            <a:avLst>
              <a:gd name="adj" fmla="val 21860"/>
            </a:avLst>
          </a:prstGeom>
          <a:solidFill>
            <a:schemeClr val="bg1"/>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03" name="Text Box 142"/>
          <p:cNvSpPr txBox="1">
            <a:spLocks noChangeArrowheads="1"/>
          </p:cNvSpPr>
          <p:nvPr/>
        </p:nvSpPr>
        <p:spPr bwMode="auto">
          <a:xfrm>
            <a:off x="3760788" y="1497013"/>
            <a:ext cx="17097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spcBef>
                <a:spcPct val="50000"/>
              </a:spcBef>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地　縁　組　織</a:t>
            </a:r>
            <a:endParaRPr lang="ja-JP" altLang="ja-JP"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04" name="Text Box 142"/>
          <p:cNvSpPr txBox="1">
            <a:spLocks noChangeArrowheads="1"/>
          </p:cNvSpPr>
          <p:nvPr/>
        </p:nvSpPr>
        <p:spPr bwMode="auto">
          <a:xfrm>
            <a:off x="3567113" y="2268538"/>
            <a:ext cx="21034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spcBef>
                <a:spcPct val="50000"/>
              </a:spcBef>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有償ボランティア・地域通貨</a:t>
            </a:r>
            <a:endParaRPr lang="ja-JP" altLang="ja-JP"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6264275" y="2525713"/>
            <a:ext cx="987425" cy="23177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9" name="テキスト ボックス 58"/>
          <p:cNvSpPr txBox="1"/>
          <p:nvPr/>
        </p:nvSpPr>
        <p:spPr>
          <a:xfrm>
            <a:off x="6065838" y="2413000"/>
            <a:ext cx="1376362" cy="938213"/>
          </a:xfrm>
          <a:prstGeom prst="rect">
            <a:avLst/>
          </a:prstGeom>
          <a:noFill/>
        </p:spPr>
        <p:txBody>
          <a:bodyPr>
            <a:spAutoFit/>
          </a:bodyPr>
          <a:lstStyle/>
          <a:p>
            <a:pPr algn="ctr" fontAlgn="auto">
              <a:lnSpc>
                <a:spcPct val="200000"/>
              </a:lnSpc>
              <a:spcAft>
                <a:spcPts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花子さん</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spcAft>
                <a:spcPts val="0"/>
              </a:spcAft>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初期認知症</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spcAft>
                <a:spcPts val="0"/>
              </a:spcAft>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一人暮らし</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spcAft>
                <a:spcPts val="0"/>
              </a:spcAft>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チェックリスト</a:t>
            </a:r>
          </a:p>
        </p:txBody>
      </p:sp>
      <p:sp>
        <p:nvSpPr>
          <p:cNvPr id="104" name="角丸四角形 103"/>
          <p:cNvSpPr/>
          <p:nvPr/>
        </p:nvSpPr>
        <p:spPr>
          <a:xfrm>
            <a:off x="1930400" y="2444750"/>
            <a:ext cx="987425" cy="231775"/>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8" name="テキスト ボックス 97"/>
          <p:cNvSpPr txBox="1"/>
          <p:nvPr/>
        </p:nvSpPr>
        <p:spPr>
          <a:xfrm>
            <a:off x="1804988" y="2335213"/>
            <a:ext cx="1266825" cy="596900"/>
          </a:xfrm>
          <a:prstGeom prst="rect">
            <a:avLst/>
          </a:prstGeom>
          <a:noFill/>
        </p:spPr>
        <p:txBody>
          <a:bodyPr>
            <a:spAutoFit/>
          </a:bodyPr>
          <a:lstStyle/>
          <a:p>
            <a:pPr algn="ctr" fontAlgn="auto">
              <a:lnSpc>
                <a:spcPct val="200000"/>
              </a:lnSpc>
              <a:spcAft>
                <a:spcPts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太郎さん</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spcAft>
                <a:spcPts val="0"/>
              </a:spcAft>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要介護</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Ⅳ</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Oval 100"/>
          <p:cNvSpPr>
            <a:spLocks noChangeArrowheads="1"/>
          </p:cNvSpPr>
          <p:nvPr/>
        </p:nvSpPr>
        <p:spPr bwMode="auto">
          <a:xfrm>
            <a:off x="3154363" y="4541838"/>
            <a:ext cx="2852737" cy="195262"/>
          </a:xfrm>
          <a:prstGeom prst="roundRect">
            <a:avLst>
              <a:gd name="adj" fmla="val 50000"/>
            </a:avLst>
          </a:prstGeom>
          <a:solidFill>
            <a:srgbClr val="FFFFCC"/>
          </a:solidFill>
          <a:ln w="12700">
            <a:solidFill>
              <a:schemeClr val="accent6">
                <a:lumMod val="75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Oval 100"/>
          <p:cNvSpPr>
            <a:spLocks noChangeArrowheads="1"/>
          </p:cNvSpPr>
          <p:nvPr/>
        </p:nvSpPr>
        <p:spPr bwMode="auto">
          <a:xfrm>
            <a:off x="3154363" y="4343400"/>
            <a:ext cx="2852737" cy="195263"/>
          </a:xfrm>
          <a:prstGeom prst="roundRect">
            <a:avLst>
              <a:gd name="adj" fmla="val 50000"/>
            </a:avLst>
          </a:prstGeom>
          <a:solidFill>
            <a:srgbClr val="FFFFCC"/>
          </a:solidFill>
          <a:ln w="12700">
            <a:solidFill>
              <a:schemeClr val="accent6">
                <a:lumMod val="75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Oval 100"/>
          <p:cNvSpPr>
            <a:spLocks noChangeArrowheads="1"/>
          </p:cNvSpPr>
          <p:nvPr/>
        </p:nvSpPr>
        <p:spPr bwMode="auto">
          <a:xfrm>
            <a:off x="3154363" y="3973513"/>
            <a:ext cx="2852737" cy="196850"/>
          </a:xfrm>
          <a:prstGeom prst="roundRect">
            <a:avLst>
              <a:gd name="adj" fmla="val 50000"/>
            </a:avLst>
          </a:prstGeom>
          <a:solidFill>
            <a:srgbClr val="FFFFCC"/>
          </a:solidFill>
          <a:ln w="12700">
            <a:solidFill>
              <a:schemeClr val="accent6">
                <a:lumMod val="75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Oval 100"/>
          <p:cNvSpPr>
            <a:spLocks noChangeArrowheads="1"/>
          </p:cNvSpPr>
          <p:nvPr/>
        </p:nvSpPr>
        <p:spPr bwMode="auto">
          <a:xfrm>
            <a:off x="3754438" y="3571875"/>
            <a:ext cx="1716087" cy="196850"/>
          </a:xfrm>
          <a:prstGeom prst="roundRect">
            <a:avLst>
              <a:gd name="adj" fmla="val 50000"/>
            </a:avLst>
          </a:prstGeom>
          <a:solidFill>
            <a:srgbClr val="FFFFCC"/>
          </a:solidFill>
          <a:ln w="12700">
            <a:solidFill>
              <a:schemeClr val="accent6">
                <a:lumMod val="75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15" name="Text Box 106"/>
          <p:cNvSpPr txBox="1">
            <a:spLocks noChangeArrowheads="1"/>
          </p:cNvSpPr>
          <p:nvPr/>
        </p:nvSpPr>
        <p:spPr bwMode="auto">
          <a:xfrm>
            <a:off x="4019550" y="3553778"/>
            <a:ext cx="11350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地域ケア会議</a:t>
            </a:r>
          </a:p>
        </p:txBody>
      </p:sp>
      <p:sp>
        <p:nvSpPr>
          <p:cNvPr id="190516" name="Text Box 106"/>
          <p:cNvSpPr txBox="1">
            <a:spLocks noChangeArrowheads="1"/>
          </p:cNvSpPr>
          <p:nvPr/>
        </p:nvSpPr>
        <p:spPr bwMode="auto">
          <a:xfrm>
            <a:off x="3214688" y="3956050"/>
            <a:ext cx="26955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地域包括支援センター</a:t>
            </a:r>
          </a:p>
        </p:txBody>
      </p:sp>
      <p:sp>
        <p:nvSpPr>
          <p:cNvPr id="190517" name="Text Box 106"/>
          <p:cNvSpPr txBox="1">
            <a:spLocks noChangeArrowheads="1"/>
          </p:cNvSpPr>
          <p:nvPr/>
        </p:nvSpPr>
        <p:spPr bwMode="auto">
          <a:xfrm>
            <a:off x="3236913" y="4338638"/>
            <a:ext cx="26733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地域ケア推進会議</a:t>
            </a:r>
          </a:p>
        </p:txBody>
      </p:sp>
      <p:sp>
        <p:nvSpPr>
          <p:cNvPr id="190518" name="Text Box 106"/>
          <p:cNvSpPr txBox="1">
            <a:spLocks noChangeArrowheads="1"/>
          </p:cNvSpPr>
          <p:nvPr/>
        </p:nvSpPr>
        <p:spPr bwMode="auto">
          <a:xfrm>
            <a:off x="3236913" y="4527550"/>
            <a:ext cx="26733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１・２層コーディネーター</a:t>
            </a:r>
          </a:p>
        </p:txBody>
      </p:sp>
      <p:sp>
        <p:nvSpPr>
          <p:cNvPr id="190519" name="Oval 100"/>
          <p:cNvSpPr>
            <a:spLocks noChangeArrowheads="1"/>
          </p:cNvSpPr>
          <p:nvPr/>
        </p:nvSpPr>
        <p:spPr bwMode="auto">
          <a:xfrm>
            <a:off x="2851150" y="5508625"/>
            <a:ext cx="1185863"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0" name="Oval 100"/>
          <p:cNvSpPr>
            <a:spLocks noChangeArrowheads="1"/>
          </p:cNvSpPr>
          <p:nvPr/>
        </p:nvSpPr>
        <p:spPr bwMode="auto">
          <a:xfrm>
            <a:off x="957263" y="4918075"/>
            <a:ext cx="1187450"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1" name="Oval 100"/>
          <p:cNvSpPr>
            <a:spLocks noChangeArrowheads="1"/>
          </p:cNvSpPr>
          <p:nvPr/>
        </p:nvSpPr>
        <p:spPr bwMode="auto">
          <a:xfrm>
            <a:off x="3978275" y="4813300"/>
            <a:ext cx="1185863" cy="417513"/>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2" name="Oval 100"/>
          <p:cNvSpPr>
            <a:spLocks noChangeArrowheads="1"/>
          </p:cNvSpPr>
          <p:nvPr/>
        </p:nvSpPr>
        <p:spPr bwMode="auto">
          <a:xfrm>
            <a:off x="5365750" y="5511800"/>
            <a:ext cx="1185863"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4" name="Oval 100"/>
          <p:cNvSpPr>
            <a:spLocks noChangeArrowheads="1"/>
          </p:cNvSpPr>
          <p:nvPr/>
        </p:nvSpPr>
        <p:spPr bwMode="auto">
          <a:xfrm>
            <a:off x="6977063" y="5445125"/>
            <a:ext cx="1185862" cy="417513"/>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5" name="Oval 100"/>
          <p:cNvSpPr>
            <a:spLocks noChangeArrowheads="1"/>
          </p:cNvSpPr>
          <p:nvPr/>
        </p:nvSpPr>
        <p:spPr bwMode="auto">
          <a:xfrm>
            <a:off x="7075488" y="4956175"/>
            <a:ext cx="1185862"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6" name="Oval 100"/>
          <p:cNvSpPr>
            <a:spLocks noChangeArrowheads="1"/>
          </p:cNvSpPr>
          <p:nvPr/>
        </p:nvSpPr>
        <p:spPr bwMode="auto">
          <a:xfrm>
            <a:off x="5357813" y="4894263"/>
            <a:ext cx="1474787"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27" name="Text Box 106"/>
          <p:cNvSpPr txBox="1">
            <a:spLocks noChangeArrowheads="1"/>
          </p:cNvSpPr>
          <p:nvPr/>
        </p:nvSpPr>
        <p:spPr bwMode="auto">
          <a:xfrm>
            <a:off x="904875" y="4916488"/>
            <a:ext cx="13366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ケアマネジャー</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ネット</a:t>
            </a:r>
          </a:p>
        </p:txBody>
      </p:sp>
      <p:sp>
        <p:nvSpPr>
          <p:cNvPr id="190528" name="Text Box 106"/>
          <p:cNvSpPr txBox="1">
            <a:spLocks noChangeArrowheads="1"/>
          </p:cNvSpPr>
          <p:nvPr/>
        </p:nvSpPr>
        <p:spPr bwMode="auto">
          <a:xfrm>
            <a:off x="7140575" y="5037138"/>
            <a:ext cx="10779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移動ネット</a:t>
            </a:r>
          </a:p>
        </p:txBody>
      </p:sp>
      <p:sp>
        <p:nvSpPr>
          <p:cNvPr id="190529" name="Text Box 106"/>
          <p:cNvSpPr txBox="1">
            <a:spLocks noChangeArrowheads="1"/>
          </p:cNvSpPr>
          <p:nvPr/>
        </p:nvSpPr>
        <p:spPr bwMode="auto">
          <a:xfrm>
            <a:off x="7132638" y="5526088"/>
            <a:ext cx="93186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配食ネット</a:t>
            </a:r>
          </a:p>
        </p:txBody>
      </p:sp>
      <p:sp>
        <p:nvSpPr>
          <p:cNvPr id="190531" name="Text Box 106"/>
          <p:cNvSpPr txBox="1">
            <a:spLocks noChangeArrowheads="1"/>
          </p:cNvSpPr>
          <p:nvPr/>
        </p:nvSpPr>
        <p:spPr bwMode="auto">
          <a:xfrm>
            <a:off x="5429250" y="5527675"/>
            <a:ext cx="107791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各種在宅系</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事業者ネット</a:t>
            </a:r>
          </a:p>
        </p:txBody>
      </p:sp>
      <p:sp>
        <p:nvSpPr>
          <p:cNvPr id="190532" name="Text Box 106"/>
          <p:cNvSpPr txBox="1">
            <a:spLocks noChangeArrowheads="1"/>
          </p:cNvSpPr>
          <p:nvPr/>
        </p:nvSpPr>
        <p:spPr bwMode="auto">
          <a:xfrm>
            <a:off x="2851150" y="5516563"/>
            <a:ext cx="11620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各種施設系</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事業者ネット</a:t>
            </a:r>
          </a:p>
        </p:txBody>
      </p:sp>
      <p:sp>
        <p:nvSpPr>
          <p:cNvPr id="190533" name="Text Box 106"/>
          <p:cNvSpPr txBox="1">
            <a:spLocks noChangeArrowheads="1"/>
          </p:cNvSpPr>
          <p:nvPr/>
        </p:nvSpPr>
        <p:spPr bwMode="auto">
          <a:xfrm>
            <a:off x="4127500" y="4838700"/>
            <a:ext cx="9048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地縁団体ネット</a:t>
            </a:r>
          </a:p>
        </p:txBody>
      </p:sp>
      <p:sp>
        <p:nvSpPr>
          <p:cNvPr id="190534" name="Text Box 106"/>
          <p:cNvSpPr txBox="1">
            <a:spLocks noChangeArrowheads="1"/>
          </p:cNvSpPr>
          <p:nvPr/>
        </p:nvSpPr>
        <p:spPr bwMode="auto">
          <a:xfrm>
            <a:off x="5302250" y="4911725"/>
            <a:ext cx="15557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dist"/>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有償ボランティア</a:t>
            </a:r>
          </a:p>
          <a:p>
            <a:pPr algn="ct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団体ネット</a:t>
            </a:r>
          </a:p>
        </p:txBody>
      </p:sp>
      <p:sp>
        <p:nvSpPr>
          <p:cNvPr id="190535" name="Oval 100"/>
          <p:cNvSpPr>
            <a:spLocks noChangeArrowheads="1"/>
          </p:cNvSpPr>
          <p:nvPr/>
        </p:nvSpPr>
        <p:spPr bwMode="auto">
          <a:xfrm>
            <a:off x="2547938" y="4892675"/>
            <a:ext cx="1185862" cy="415925"/>
          </a:xfrm>
          <a:prstGeom prst="roundRect">
            <a:avLst>
              <a:gd name="adj" fmla="val 36551"/>
            </a:avLst>
          </a:prstGeom>
          <a:solidFill>
            <a:schemeClr val="bg1"/>
          </a:solidFill>
          <a:ln w="12700">
            <a:solidFill>
              <a:srgbClr val="00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36" name="Text Box 106"/>
          <p:cNvSpPr txBox="1">
            <a:spLocks noChangeArrowheads="1"/>
          </p:cNvSpPr>
          <p:nvPr/>
        </p:nvSpPr>
        <p:spPr bwMode="auto">
          <a:xfrm>
            <a:off x="2563813" y="4891088"/>
            <a:ext cx="1168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居場所系</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ネット</a:t>
            </a:r>
          </a:p>
        </p:txBody>
      </p:sp>
      <p:sp>
        <p:nvSpPr>
          <p:cNvPr id="92" name="Oval 100"/>
          <p:cNvSpPr>
            <a:spLocks noChangeArrowheads="1"/>
          </p:cNvSpPr>
          <p:nvPr/>
        </p:nvSpPr>
        <p:spPr bwMode="auto">
          <a:xfrm>
            <a:off x="2505075" y="1243013"/>
            <a:ext cx="947738" cy="427037"/>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38" name="Text Box 106"/>
          <p:cNvSpPr txBox="1">
            <a:spLocks noChangeArrowheads="1"/>
          </p:cNvSpPr>
          <p:nvPr/>
        </p:nvSpPr>
        <p:spPr bwMode="auto">
          <a:xfrm>
            <a:off x="2325688" y="1339850"/>
            <a:ext cx="1260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家　族</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Oval 100"/>
          <p:cNvSpPr>
            <a:spLocks noChangeArrowheads="1"/>
          </p:cNvSpPr>
          <p:nvPr/>
        </p:nvSpPr>
        <p:spPr bwMode="auto">
          <a:xfrm>
            <a:off x="5827713" y="1238250"/>
            <a:ext cx="949325" cy="428625"/>
          </a:xfrm>
          <a:prstGeom prst="roundRect">
            <a:avLst>
              <a:gd name="adj" fmla="val 50000"/>
            </a:avLst>
          </a:prstGeom>
          <a:solidFill>
            <a:schemeClr val="accent4">
              <a:lumMod val="20000"/>
              <a:lumOff val="80000"/>
            </a:schemeClr>
          </a:solidFill>
          <a:ln w="12700">
            <a:solidFill>
              <a:schemeClr val="accent2">
                <a:lumMod val="50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40" name="Text Box 106"/>
          <p:cNvSpPr txBox="1">
            <a:spLocks noChangeArrowheads="1"/>
          </p:cNvSpPr>
          <p:nvPr/>
        </p:nvSpPr>
        <p:spPr bwMode="auto">
          <a:xfrm>
            <a:off x="5876925" y="1358900"/>
            <a:ext cx="9048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a:latin typeface="メイリオ" panose="020B0604030504040204" pitchFamily="50" charset="-128"/>
                <a:ea typeface="メイリオ" panose="020B0604030504040204" pitchFamily="50" charset="-128"/>
                <a:cs typeface="メイリオ" panose="020B0604030504040204" pitchFamily="50" charset="-128"/>
              </a:rPr>
              <a:t>近隣の人</a:t>
            </a:r>
          </a:p>
        </p:txBody>
      </p:sp>
      <p:sp>
        <p:nvSpPr>
          <p:cNvPr id="89" name="正方形/長方形 88"/>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4" name="Oval 100"/>
          <p:cNvSpPr>
            <a:spLocks noChangeArrowheads="1"/>
          </p:cNvSpPr>
          <p:nvPr/>
        </p:nvSpPr>
        <p:spPr bwMode="auto">
          <a:xfrm>
            <a:off x="4660900" y="3373438"/>
            <a:ext cx="1657350" cy="196850"/>
          </a:xfrm>
          <a:prstGeom prst="roundRect">
            <a:avLst>
              <a:gd name="adj" fmla="val 50000"/>
            </a:avLst>
          </a:prstGeom>
          <a:solidFill>
            <a:srgbClr val="FFFFCC"/>
          </a:solidFill>
          <a:ln w="12700">
            <a:solidFill>
              <a:schemeClr val="accent6">
                <a:lumMod val="75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Oval 100"/>
          <p:cNvSpPr>
            <a:spLocks noChangeArrowheads="1"/>
          </p:cNvSpPr>
          <p:nvPr/>
        </p:nvSpPr>
        <p:spPr bwMode="auto">
          <a:xfrm>
            <a:off x="2997200" y="3373438"/>
            <a:ext cx="1657350" cy="196850"/>
          </a:xfrm>
          <a:prstGeom prst="roundRect">
            <a:avLst>
              <a:gd name="adj" fmla="val 50000"/>
            </a:avLst>
          </a:prstGeom>
          <a:solidFill>
            <a:srgbClr val="FFFFCC"/>
          </a:solidFill>
          <a:ln w="12700">
            <a:solidFill>
              <a:schemeClr val="accent6">
                <a:lumMod val="75000"/>
              </a:schemeClr>
            </a:solidFill>
            <a:round/>
            <a:headEnd/>
            <a:tailEnd/>
          </a:ln>
        </p:spPr>
        <p:txBody>
          <a:bodyPr wrap="none" anchor="ctr"/>
          <a:lstStyle>
            <a:lvl1pPr eaLnBrk="0" hangingPunct="0">
              <a:spcBef>
                <a:spcPct val="20000"/>
              </a:spcBef>
              <a:buChar char="•"/>
              <a:defRPr kumimoji="1" sz="3400">
                <a:solidFill>
                  <a:schemeClr val="tx1"/>
                </a:solidFill>
                <a:latin typeface="Arial" charset="0"/>
                <a:ea typeface="ＭＳ Ｐゴシック" charset="-128"/>
              </a:defRPr>
            </a:lvl1pPr>
            <a:lvl2pPr marL="742950" indent="-285750" eaLnBrk="0" hangingPunct="0">
              <a:spcBef>
                <a:spcPct val="20000"/>
              </a:spcBef>
              <a:buChar char="–"/>
              <a:defRPr kumimoji="1" sz="2900">
                <a:solidFill>
                  <a:schemeClr val="tx1"/>
                </a:solidFill>
                <a:latin typeface="Arial" charset="0"/>
                <a:ea typeface="ＭＳ Ｐゴシック" charset="-128"/>
              </a:defRPr>
            </a:lvl2pPr>
            <a:lvl3pPr marL="1143000" indent="-228600" eaLnBrk="0" hangingPunct="0">
              <a:spcBef>
                <a:spcPct val="20000"/>
              </a:spcBef>
              <a:buChar char="•"/>
              <a:defRPr kumimoji="1" sz="2500">
                <a:solidFill>
                  <a:schemeClr val="tx1"/>
                </a:solidFill>
                <a:latin typeface="Arial" charset="0"/>
                <a:ea typeface="ＭＳ Ｐゴシック" charset="-128"/>
              </a:defRPr>
            </a:lvl3pPr>
            <a:lvl4pPr marL="1600200" indent="-228600" eaLnBrk="0" hangingPunct="0">
              <a:spcBef>
                <a:spcPct val="20000"/>
              </a:spcBef>
              <a:buChar char="–"/>
              <a:defRPr kumimoji="1" sz="2100">
                <a:solidFill>
                  <a:schemeClr val="tx1"/>
                </a:solidFill>
                <a:latin typeface="Arial" charset="0"/>
                <a:ea typeface="ＭＳ Ｐゴシック" charset="-128"/>
              </a:defRPr>
            </a:lvl4pPr>
            <a:lvl5pPr marL="2057400" indent="-228600" eaLnBrk="0" hangingPunct="0">
              <a:spcBef>
                <a:spcPct val="20000"/>
              </a:spcBef>
              <a:buChar char="»"/>
              <a:defRPr kumimoji="1" sz="21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100">
                <a:solidFill>
                  <a:schemeClr val="tx1"/>
                </a:solidFill>
                <a:latin typeface="Arial" charset="0"/>
                <a:ea typeface="ＭＳ Ｐゴシック" charset="-128"/>
              </a:defRPr>
            </a:lvl9pPr>
          </a:lstStyle>
          <a:p>
            <a:pPr eaLnBrk="1" fontAlgn="auto" hangingPunct="1">
              <a:spcBef>
                <a:spcPct val="0"/>
              </a:spcBef>
              <a:spcAft>
                <a:spcPts val="0"/>
              </a:spcAft>
              <a:buFontTx/>
              <a:buNone/>
              <a:defRPr/>
            </a:pPr>
            <a:endParaRPr lang="ja-JP" altLang="en-US" sz="11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514" name="Text Box 106"/>
          <p:cNvSpPr txBox="1">
            <a:spLocks noChangeArrowheads="1"/>
          </p:cNvSpPr>
          <p:nvPr/>
        </p:nvSpPr>
        <p:spPr bwMode="auto">
          <a:xfrm>
            <a:off x="4597400" y="3351213"/>
            <a:ext cx="17843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３層</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コーディネーター</a:t>
            </a:r>
          </a:p>
        </p:txBody>
      </p:sp>
      <p:sp>
        <p:nvSpPr>
          <p:cNvPr id="88" name="Text Box 106"/>
          <p:cNvSpPr txBox="1">
            <a:spLocks noChangeArrowheads="1"/>
          </p:cNvSpPr>
          <p:nvPr/>
        </p:nvSpPr>
        <p:spPr bwMode="auto">
          <a:xfrm>
            <a:off x="3024188" y="3351213"/>
            <a:ext cx="164941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ケアマネジャー</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Text Box 106"/>
          <p:cNvSpPr txBox="1">
            <a:spLocks noChangeArrowheads="1"/>
          </p:cNvSpPr>
          <p:nvPr/>
        </p:nvSpPr>
        <p:spPr bwMode="auto">
          <a:xfrm>
            <a:off x="4127500" y="5305425"/>
            <a:ext cx="904875" cy="34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dirty="0" smtClean="0">
                <a:solidFill>
                  <a:schemeClr val="accent6">
                    <a:lumMod val="75000"/>
                  </a:schemeClr>
                </a:solidFill>
                <a:latin typeface="HGS創英角ｺﾞｼｯｸUB" pitchFamily="50" charset="-128"/>
                <a:ea typeface="HGS創英角ｺﾞｼｯｸUB" pitchFamily="50" charset="-128"/>
                <a:cs typeface="メイリオ" panose="020B0604030504040204" pitchFamily="50" charset="-128"/>
              </a:rPr>
              <a:t>行　政</a:t>
            </a:r>
            <a:endParaRPr lang="ja-JP" altLang="en-US" sz="1600" dirty="0">
              <a:solidFill>
                <a:schemeClr val="accent6">
                  <a:lumMod val="75000"/>
                </a:schemeClr>
              </a:solidFill>
              <a:latin typeface="HGS創英角ｺﾞｼｯｸUB" pitchFamily="50" charset="-128"/>
              <a:ea typeface="HGS創英角ｺﾞｼｯｸUB" pitchFamily="50" charset="-128"/>
              <a:cs typeface="メイリオ" panose="020B0604030504040204" pitchFamily="50" charset="-128"/>
            </a:endParaRPr>
          </a:p>
        </p:txBody>
      </p:sp>
      <p:sp>
        <p:nvSpPr>
          <p:cNvPr id="91" name="Text Box 106"/>
          <p:cNvSpPr txBox="1">
            <a:spLocks noChangeArrowheads="1"/>
          </p:cNvSpPr>
          <p:nvPr/>
        </p:nvSpPr>
        <p:spPr bwMode="auto">
          <a:xfrm>
            <a:off x="349522" y="5973899"/>
            <a:ext cx="8464278" cy="26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82" tIns="47891" rIns="95782" bIns="47891">
            <a:spAutoFit/>
          </a:bodyPr>
          <a:lstStyle>
            <a:lvl1pPr defTabSz="9572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572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572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572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572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57263"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　この図はイメージ図であって、地域の実情に応じ関係する事業者や行政機関等が加わることが望ましい　</a:t>
            </a:r>
            <a:endParaRPr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4-2.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ネットワークの種別</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51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ネットワークづくり</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93D62F3-830B-4370-B58C-03AE6CEA2476}" type="slidenum">
              <a:rPr lang="ja-JP" altLang="en-US">
                <a:solidFill>
                  <a:srgbClr val="898989"/>
                </a:solidFill>
              </a:rPr>
              <a:pPr/>
              <a:t>128</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2DBB326-5E29-4BA6-A152-F439D9665355}" type="slidenum">
              <a:rPr lang="ja-JP" altLang="en-US">
                <a:solidFill>
                  <a:srgbClr val="898989"/>
                </a:solidFill>
              </a:rPr>
              <a:pPr/>
              <a:t>12</a:t>
            </a:fld>
            <a:endParaRPr lang="en-US" altLang="ja-JP">
              <a:solidFill>
                <a:srgbClr val="898989"/>
              </a:solidFill>
            </a:endParaRPr>
          </a:p>
        </p:txBody>
      </p:sp>
      <p:sp>
        <p:nvSpPr>
          <p:cNvPr id="5" name="テキスト ボックス 4"/>
          <p:cNvSpPr txBox="1"/>
          <p:nvPr/>
        </p:nvSpPr>
        <p:spPr>
          <a:xfrm>
            <a:off x="628650" y="1247215"/>
            <a:ext cx="7886700" cy="4201150"/>
          </a:xfrm>
          <a:prstGeom prst="rect">
            <a:avLst/>
          </a:prstGeom>
          <a:noFill/>
        </p:spPr>
        <p:txBody>
          <a:bodyPr>
            <a:spAutoFit/>
          </a:bodyPr>
          <a:lstStyle/>
          <a:p>
            <a:pPr fontAlgn="auto">
              <a:spcBef>
                <a:spcPts val="600"/>
              </a:spcBef>
              <a:spcAft>
                <a:spcPts val="0"/>
              </a:spcAft>
              <a:defRPr/>
            </a:pP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あるべき</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姿（目指す地域像）を</a:t>
            </a: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念頭に置きつつ調査</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600"/>
              </a:spcBef>
              <a:spcAft>
                <a:spcPts val="0"/>
              </a:spcAft>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住民も、サービス提供者も、現状にとらわれて創出可能な助け合い活動に思い至らず、真のニーズを述べることができないことがしばしば</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buFont typeface="Arial" panose="020B0604020202020204" pitchFamily="34" charset="0"/>
              <a:buChar char="•"/>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ため、調査者は、たとえば次</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のページの「</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助け合い活動のマトリックス」における助け合い活動の内容と形態を頭に入れ、調査対象者に必要な情報を提供して、真のニーズに気づかせる作業も</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必要</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buFont typeface="Arial" panose="020B0604020202020204" pitchFamily="34" charset="0"/>
              <a:buChar char="•"/>
              <a:defRPr/>
            </a:pP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目指す</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地域像が策定されている時には、その情報を提供してニーズを聞く</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sp>
        <p:nvSpPr>
          <p:cNvPr id="6" name="コンテンツ プレースホルダー 2"/>
          <p:cNvSpPr>
            <a:spLocks noGrp="1"/>
          </p:cNvSpPr>
          <p:nvPr>
            <p:ph idx="1"/>
          </p:nvPr>
        </p:nvSpPr>
        <p:spPr>
          <a:xfrm>
            <a:off x="628650" y="738188"/>
            <a:ext cx="8370888" cy="538162"/>
          </a:xfrm>
        </p:spPr>
        <p:txBody>
          <a:bodyPr rtlCol="0">
            <a:noAutofit/>
          </a:bodyPr>
          <a:lstStyle/>
          <a:p>
            <a:pPr marL="0" indent="0" fontAlgn="auto">
              <a:spcAft>
                <a:spcPts val="0"/>
              </a:spcAft>
              <a:buFont typeface="Arial" panose="020B0604020202020204" pitchFamily="34" charset="0"/>
              <a:buNone/>
              <a:defRPr/>
            </a:pP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留意事項</a:t>
            </a:r>
            <a:endParaRPr lang="ja-JP" altLang="en-US" sz="2400" spc="-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ネットワークの種別</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618C6D7-1259-4CE9-A431-12C8F26AF31F}" type="slidenum">
              <a:rPr lang="ja-JP" altLang="en-US">
                <a:solidFill>
                  <a:srgbClr val="898989"/>
                </a:solidFill>
              </a:rPr>
              <a:pPr/>
              <a:t>129</a:t>
            </a:fld>
            <a:endParaRPr lang="en-US" altLang="ja-JP">
              <a:solidFill>
                <a:srgbClr val="898989"/>
              </a:solidFill>
            </a:endParaRPr>
          </a:p>
        </p:txBody>
      </p:sp>
      <p:sp>
        <p:nvSpPr>
          <p:cNvPr id="194563" name="テキスト ボックス 4"/>
          <p:cNvSpPr txBox="1">
            <a:spLocks noChangeArrowheads="1"/>
          </p:cNvSpPr>
          <p:nvPr/>
        </p:nvSpPr>
        <p:spPr bwMode="auto">
          <a:xfrm>
            <a:off x="1115020" y="1425575"/>
            <a:ext cx="7754937"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lnSpc>
                <a:spcPct val="150000"/>
              </a:lnSpc>
              <a:buFont typeface="+mj-ea"/>
              <a:buAutoNum type="circleNumDbPlain"/>
            </a:pP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個別ネットワーク</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特定個人に対し助け合い・サービスを提供</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たち</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がつくる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ネットワーク</a:t>
            </a:r>
          </a:p>
          <a:p>
            <a:pPr>
              <a:lnSpc>
                <a:spcPct val="150000"/>
              </a:lnSpc>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150000"/>
              </a:lnSpc>
              <a:buFont typeface="+mj-ea"/>
              <a:buAutoNum type="circleNumDbPlain" startAt="2"/>
            </a:pP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事</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業者間</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ネットワーク</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個別ネットワークの構成を支援する機能を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有する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業者間</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のネットワーク</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2">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②－１　同種事業者間ネットワーク</a:t>
            </a:r>
          </a:p>
          <a:p>
            <a:pPr lvl="2">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②－２　異種事業者間ネットワーク</a:t>
            </a:r>
          </a:p>
        </p:txBody>
      </p:sp>
      <p:sp>
        <p:nvSpPr>
          <p:cNvPr id="194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ネットワークの種別</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0939" y="3675230"/>
            <a:ext cx="1952104" cy="2096219"/>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0939" y="1460081"/>
            <a:ext cx="1952104" cy="1886303"/>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4-3.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個別ネットワーク</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61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ネットワークづくり</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8187801-FE18-4921-97DE-660EA666C588}" type="slidenum">
              <a:rPr lang="ja-JP" altLang="en-US">
                <a:solidFill>
                  <a:srgbClr val="898989"/>
                </a:solidFill>
              </a:rPr>
              <a:pPr/>
              <a:t>130</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96833" y="1446928"/>
            <a:ext cx="7942217" cy="98717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865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個別ネットワーク</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4293C95-3D5D-4906-9870-BD39D908DDB4}" type="slidenum">
              <a:rPr lang="ja-JP" altLang="en-US">
                <a:solidFill>
                  <a:srgbClr val="898989"/>
                </a:solidFill>
              </a:rPr>
              <a:pPr/>
              <a:t>131</a:t>
            </a:fld>
            <a:endParaRPr lang="en-US" altLang="ja-JP">
              <a:solidFill>
                <a:srgbClr val="898989"/>
              </a:solidFill>
            </a:endParaRPr>
          </a:p>
        </p:txBody>
      </p:sp>
      <p:sp>
        <p:nvSpPr>
          <p:cNvPr id="198659" name="テキスト ボックス 4"/>
          <p:cNvSpPr txBox="1">
            <a:spLocks noChangeArrowheads="1"/>
          </p:cNvSpPr>
          <p:nvPr/>
        </p:nvSpPr>
        <p:spPr bwMode="auto">
          <a:xfrm>
            <a:off x="484188" y="1158875"/>
            <a:ext cx="8262937"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200150" indent="-285750">
              <a:defRPr kumimoji="1">
                <a:solidFill>
                  <a:schemeClr val="tx1"/>
                </a:solidFill>
                <a:latin typeface="Calibri" panose="020F0502020204030204" pitchFamily="34" charset="0"/>
                <a:ea typeface="ＭＳ Ｐゴシック" panose="020B0600070205080204" pitchFamily="50" charset="-128"/>
              </a:defRPr>
            </a:lvl3pPr>
            <a:lvl4pPr>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600"/>
              </a:spcAft>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（１）目的</a:t>
            </a:r>
          </a:p>
          <a:p>
            <a:pPr lvl="1"/>
            <a:r>
              <a:rPr lang="ja-JP" altLang="en-US"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特定個人が必要としている医療、介護、助け合い等のサービスを提供する者が情報を共有して、包括的、機能的、合目的的にそれぞれのサービスを届けるため、個人単位で形成</a:t>
            </a:r>
            <a:endParaRPr lang="en-US" altLang="ja-JP"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（２）形成者（呼びかけ人、推進者）</a:t>
            </a: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ネットワークの必要を感じているサービス提供者その他の助け合い関係者</a:t>
            </a: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例えば</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lvl="2">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医師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（退院時のケア会議で結成するなど）</a:t>
            </a:r>
          </a:p>
          <a:p>
            <a:pPr lvl="2">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ケアマネジャー</a:t>
            </a:r>
          </a:p>
          <a:p>
            <a:pPr lvl="2">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３層コーディネーター</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3"/>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（助け合い活動の対象者について、多種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のサービスや</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3"/>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助け合いの必要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を感じた時</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、呼びかける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など）</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2">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市民後見人</a:t>
            </a:r>
          </a:p>
          <a:p>
            <a:pPr lvl="2">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地縁組織の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リーダー等</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2">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本人や家族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3"/>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（本人や家族が、サービス提供者や助け合っている人</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3"/>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対し、相互</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に連絡するよう依頼するなど）</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66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4-3</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個別ネットワーク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174" y="3435688"/>
            <a:ext cx="1769208" cy="2594176"/>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個別ネットワーク（続）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207FA08-627A-4ED9-BDB5-BDA96A9A4F6B}" type="slidenum">
              <a:rPr lang="ja-JP" altLang="en-US">
                <a:solidFill>
                  <a:srgbClr val="898989"/>
                </a:solidFill>
              </a:rPr>
              <a:pPr/>
              <a:t>132</a:t>
            </a:fld>
            <a:endParaRPr lang="en-US" altLang="ja-JP">
              <a:solidFill>
                <a:srgbClr val="898989"/>
              </a:solidFill>
            </a:endParaRPr>
          </a:p>
        </p:txBody>
      </p:sp>
      <p:sp>
        <p:nvSpPr>
          <p:cNvPr id="5" name="テキスト ボックス 4"/>
          <p:cNvSpPr txBox="1"/>
          <p:nvPr/>
        </p:nvSpPr>
        <p:spPr>
          <a:xfrm>
            <a:off x="484188" y="1331913"/>
            <a:ext cx="8235950" cy="4247317"/>
          </a:xfrm>
          <a:prstGeom prst="rect">
            <a:avLst/>
          </a:prstGeom>
          <a:noFill/>
        </p:spPr>
        <p:txBody>
          <a:bodyPr>
            <a:spAutoFit/>
          </a:bodyPr>
          <a:lstStyle/>
          <a:p>
            <a:pPr fontAlgn="auto">
              <a:spcBef>
                <a:spcPts val="0"/>
              </a:spcBef>
              <a:spcAft>
                <a:spcPts val="0"/>
              </a:spcAft>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（３）形成及び継続時の連絡方法</a:t>
            </a: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形成</a:t>
            </a: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サービスを提供する人や助け合いをする人、本人や家族などが一堂に集まり、本人の状態確認、サービス提供の目的、相互の連携及び情報共有方法などについて、協議・確認</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　関係者が順次加入することにより形成されるネットワークに</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ついても、ある時に一堂に会することが望ましい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連携、情報共有の方法</a:t>
            </a: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連絡帳（特定の様式にしている例もある）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本人宅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に置き、提供者</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がその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都度記入する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あるいは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メール等で連絡して関係者が情報</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共有</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するなど</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0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4-3</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個別ネットワーク</a:t>
            </a: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197" y="3842798"/>
            <a:ext cx="1912153" cy="2216989"/>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個別ネットワーク（続）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9EB38C3-C56A-4018-8E35-FB8309B1CAF0}" type="slidenum">
              <a:rPr lang="ja-JP" altLang="en-US">
                <a:solidFill>
                  <a:srgbClr val="898989"/>
                </a:solidFill>
              </a:rPr>
              <a:pPr/>
              <a:t>133</a:t>
            </a:fld>
            <a:endParaRPr lang="en-US" altLang="ja-JP">
              <a:solidFill>
                <a:srgbClr val="898989"/>
              </a:solidFill>
            </a:endParaRPr>
          </a:p>
        </p:txBody>
      </p:sp>
      <p:sp>
        <p:nvSpPr>
          <p:cNvPr id="202755" name="テキスト ボックス 4"/>
          <p:cNvSpPr txBox="1">
            <a:spLocks noChangeArrowheads="1"/>
          </p:cNvSpPr>
          <p:nvPr/>
        </p:nvSpPr>
        <p:spPr bwMode="auto">
          <a:xfrm>
            <a:off x="484187" y="1331913"/>
            <a:ext cx="814824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（４）留意事項</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本人が必要とするサービスや助け合いが変化していくので、サービスや新しい助け合い提供者を速やかに加えるなど、柔軟に対応することが必要</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本人が必要とするサービスや助け合いを提供する事業者等がその地域にいるのか否か、わからないことも多いので、</a:t>
            </a:r>
            <a:r>
              <a:rPr lang="ja-JP" altLang="en-US" b="1" u="sng" dirty="0">
                <a:latin typeface="メイリオ" panose="020B0604030504040204" pitchFamily="50" charset="-128"/>
                <a:ea typeface="メイリオ" panose="020B0604030504040204" pitchFamily="50" charset="-128"/>
                <a:cs typeface="メイリオ" panose="020B0604030504040204" pitchFamily="50" charset="-128"/>
              </a:rPr>
              <a:t>個別ネットワーク推進者又は本人・家族が</a:t>
            </a:r>
            <a:r>
              <a:rPr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b="1" u="sng"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t>層</a:t>
            </a:r>
            <a:r>
              <a:rPr lang="ja-JP" altLang="en-US" b="1" u="sng" dirty="0">
                <a:latin typeface="メイリオ" panose="020B0604030504040204" pitchFamily="50" charset="-128"/>
                <a:ea typeface="メイリオ" panose="020B0604030504040204" pitchFamily="50" charset="-128"/>
                <a:cs typeface="メイリオ" panose="020B0604030504040204" pitchFamily="50" charset="-128"/>
              </a:rPr>
              <a:t>コーディネーター</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（地域包括支援</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センター）</a:t>
            </a:r>
            <a:r>
              <a:rPr lang="ja-JP" altLang="en-US" b="1" u="sng" dirty="0">
                <a:latin typeface="メイリオ" panose="020B0604030504040204" pitchFamily="50" charset="-128"/>
                <a:ea typeface="メイリオ" panose="020B0604030504040204" pitchFamily="50" charset="-128"/>
                <a:cs typeface="メイリオ" panose="020B0604030504040204" pitchFamily="50" charset="-128"/>
              </a:rPr>
              <a:t>に連絡できるルート</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をつくる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ことが必要</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必要であるのに個別</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ネットワークが形成されて</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いない</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時は、</a:t>
            </a:r>
            <a:r>
              <a:rPr lang="ja-JP" altLang="en-US" b="1" u="sng" dirty="0">
                <a:latin typeface="メイリオ" panose="020B0604030504040204" pitchFamily="50" charset="-128"/>
                <a:ea typeface="メイリオ" panose="020B0604030504040204" pitchFamily="50" charset="-128"/>
                <a:cs typeface="メイリオ" panose="020B0604030504040204" pitchFamily="50" charset="-128"/>
              </a:rPr>
              <a:t>２層コーディネーターは、</a:t>
            </a:r>
            <a:r>
              <a:rPr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t>その</a:t>
            </a:r>
            <a:endParaRPr lang="en-US" altLang="ja-JP"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u="sng" dirty="0" smtClean="0">
                <a:latin typeface="メイリオ" panose="020B0604030504040204" pitchFamily="50" charset="-128"/>
                <a:ea typeface="メイリオ" panose="020B0604030504040204" pitchFamily="50" charset="-128"/>
                <a:cs typeface="メイリオ" panose="020B0604030504040204" pitchFamily="50" charset="-128"/>
              </a:rPr>
              <a:t>形成を</a:t>
            </a:r>
            <a:r>
              <a:rPr lang="ja-JP" altLang="en-US" b="1" u="sng" dirty="0">
                <a:latin typeface="メイリオ" panose="020B0604030504040204" pitchFamily="50" charset="-128"/>
                <a:ea typeface="メイリオ" panose="020B0604030504040204" pitchFamily="50" charset="-128"/>
                <a:cs typeface="メイリオ" panose="020B0604030504040204" pitchFamily="50" charset="-128"/>
              </a:rPr>
              <a:t>働きかける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（３層コーディネーター</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ケアマネジャー</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あるいはサービスや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助け合いの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提供者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を動かす）ことが必要</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75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4-3</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個別ネットワーク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872" y="3743145"/>
            <a:ext cx="2291556" cy="2199894"/>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4-4.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80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ネットワークづくり</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E5DAD7A-DC57-4919-956B-580E5EFF48AE}" type="slidenum">
              <a:rPr lang="ja-JP" altLang="en-US">
                <a:solidFill>
                  <a:srgbClr val="898989"/>
                </a:solidFill>
              </a:rPr>
              <a:pPr/>
              <a:t>134</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10D6420-D06B-4E71-B7B4-4D41BBA015F7}" type="slidenum">
              <a:rPr lang="ja-JP" altLang="en-US">
                <a:solidFill>
                  <a:srgbClr val="898989"/>
                </a:solidFill>
              </a:rPr>
              <a:pPr/>
              <a:t>135</a:t>
            </a:fld>
            <a:endParaRPr lang="en-US" altLang="ja-JP">
              <a:solidFill>
                <a:srgbClr val="898989"/>
              </a:solidFill>
            </a:endParaRPr>
          </a:p>
        </p:txBody>
      </p:sp>
      <p:sp>
        <p:nvSpPr>
          <p:cNvPr id="5" name="テキスト ボックス 4"/>
          <p:cNvSpPr txBox="1"/>
          <p:nvPr/>
        </p:nvSpPr>
        <p:spPr>
          <a:xfrm>
            <a:off x="484188" y="1331913"/>
            <a:ext cx="8170862" cy="4770537"/>
          </a:xfrm>
          <a:prstGeom prst="rect">
            <a:avLst/>
          </a:prstGeom>
          <a:noFill/>
        </p:spPr>
        <p:txBody>
          <a:bodyPr>
            <a:spAutoFit/>
          </a:bodyPr>
          <a:lstStyle/>
          <a:p>
            <a:pPr fontAlgn="auto">
              <a:spcBef>
                <a:spcPts val="0"/>
              </a:spcBef>
              <a:spcAft>
                <a:spcPts val="0"/>
              </a:spcAft>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（１）目的及び機能</a:t>
            </a:r>
          </a:p>
          <a:p>
            <a:pPr lvl="1"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事業者間ネットワークは、一般的に、情報共有、協同事業の実施、共通利益の擁護、個別事業の調整などを目的に結成されるが、サービスや助け合いを提供する事業者については、次のような機能を備えるべく、１・２層コーディネーターは、行政と協力して、結成の推進者又は既存ネットワークの運営責任者に働きかける必要が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lnSpc>
                <a:spcPct val="200000"/>
              </a:lnSpc>
              <a:spcBef>
                <a:spcPts val="0"/>
              </a:spcBef>
              <a:spcAft>
                <a:spcPts val="0"/>
              </a:spcAft>
              <a:buFont typeface="+mj-ea"/>
              <a:buAutoNum type="circleNumDbPlai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同種事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業者間ネットワーク</a:t>
            </a:r>
          </a:p>
          <a:p>
            <a:pPr marL="1200150" lvl="2" indent="-285750" fontAlgn="auto">
              <a:spcBef>
                <a:spcPts val="0"/>
              </a:spcBef>
              <a:spcAft>
                <a:spcPts val="0"/>
              </a:spcAft>
              <a:buClr>
                <a:schemeClr val="tx1"/>
              </a:buClr>
              <a:buFont typeface="Arial" panose="020B0604020202020204" pitchFamily="34" charset="0"/>
              <a:buChar char="•"/>
              <a:defRPr/>
            </a:pP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個別ネットワーク推進者や２層コーディネーター</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から求められた</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時</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当該</a:t>
            </a:r>
            <a:r>
              <a:rPr lang="ja-JP" altLang="en-US" sz="1600" b="1" u="sng"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地域における事業者を紹介</a:t>
            </a:r>
            <a:r>
              <a:rPr lang="ja-JP" altLang="en-US" sz="16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あっせん</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すること</a:t>
            </a:r>
            <a:endPar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endPar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Clr>
                <a:schemeClr val="tx1"/>
              </a:buClr>
              <a:buFont typeface="Arial" panose="020B0604020202020204" pitchFamily="34" charset="0"/>
              <a:buChar char="•"/>
              <a:defRPr/>
            </a:pP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ある地域において、同種事業者が不足（あるいは重複）</a:t>
            </a:r>
            <a:endPar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buClr>
                <a:schemeClr val="tx1"/>
              </a:buClr>
              <a:defRPr/>
            </a:pP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して</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いる時</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他地域のサービス・助け合いをその地域に</a:t>
            </a:r>
            <a:endParaRPr lang="en-US" altLang="ja-JP" sz="16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buClr>
                <a:schemeClr val="tx1"/>
              </a:buClr>
              <a:defRPr/>
            </a:pPr>
            <a:r>
              <a:rPr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広げたり、他の地域に移行させるなどの調整</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をすること</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endPar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で調整してもなお地域に同種事業者が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不足</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する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時は、２層</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コーディネーター</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に協力して、これ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開発</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すること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85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979" y="3968150"/>
            <a:ext cx="2100767" cy="2217169"/>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9803C33-26F9-4611-9D79-E96E34CB2935}" type="slidenum">
              <a:rPr lang="ja-JP" altLang="en-US">
                <a:solidFill>
                  <a:srgbClr val="898989"/>
                </a:solidFill>
              </a:rPr>
              <a:pPr/>
              <a:t>136</a:t>
            </a:fld>
            <a:endParaRPr lang="en-US" altLang="ja-JP">
              <a:solidFill>
                <a:srgbClr val="898989"/>
              </a:solidFill>
            </a:endParaRPr>
          </a:p>
        </p:txBody>
      </p:sp>
      <p:sp>
        <p:nvSpPr>
          <p:cNvPr id="5" name="テキスト ボックス 4"/>
          <p:cNvSpPr txBox="1"/>
          <p:nvPr/>
        </p:nvSpPr>
        <p:spPr>
          <a:xfrm>
            <a:off x="484188" y="1331913"/>
            <a:ext cx="8170862" cy="3000821"/>
          </a:xfrm>
          <a:prstGeom prst="rect">
            <a:avLst/>
          </a:prstGeom>
          <a:noFill/>
        </p:spPr>
        <p:txBody>
          <a:bodyPr>
            <a:spAutoFit/>
          </a:bodyPr>
          <a:lstStyle/>
          <a:p>
            <a:pPr fontAlgn="auto">
              <a:spcBef>
                <a:spcPts val="0"/>
              </a:spcBef>
              <a:spcAft>
                <a:spcPts val="0"/>
              </a:spcAft>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（１）目的及び機能（続）</a:t>
            </a:r>
          </a:p>
          <a:p>
            <a:pPr lvl="1"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Bef>
                <a:spcPts val="0"/>
              </a:spcBef>
              <a:spcAft>
                <a:spcPts val="0"/>
              </a:spcAft>
              <a:buFont typeface="+mj-ea"/>
              <a:buAutoNum type="circleNumDbPlain" startAt="2"/>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異種事業者間ネットワーク</a:t>
            </a:r>
          </a:p>
          <a:p>
            <a:pPr marL="1200150" lvl="2" indent="-285750" fontAlgn="auto">
              <a:lnSpc>
                <a:spcPct val="150000"/>
              </a:lnSpc>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個別ネットワークが必要なサービス・助け合いを包括して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届ける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を十分に果たしているか否かについて、情報を共有し、</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を果たしていない原因が特定事業者の姿勢（協調性の欠如</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にあったり</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、同種事業者間ネットワークの機能不全や仕組み</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不全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にある時には、対策を協議勧告する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こと</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個別ネットワークが形成されていない時は、これを形成すること</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90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208901" name="テキスト ボックス 1"/>
          <p:cNvSpPr txBox="1">
            <a:spLocks noChangeArrowheads="1"/>
          </p:cNvSpPr>
          <p:nvPr/>
        </p:nvSpPr>
        <p:spPr bwMode="auto">
          <a:xfrm>
            <a:off x="4419600" y="939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08903"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532" y="4480609"/>
            <a:ext cx="1479081" cy="164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4" name="図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7886" y="4495408"/>
            <a:ext cx="1759177" cy="148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5" name="図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7340" y="4480611"/>
            <a:ext cx="1467648" cy="164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262063" y="5348376"/>
            <a:ext cx="6800850" cy="74193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0946"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a:xfrm>
            <a:off x="6457950" y="6356350"/>
            <a:ext cx="2057400" cy="449634"/>
          </a:xfrm>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3945157-5D84-4136-96A8-947DA680DFF9}" type="slidenum">
              <a:rPr lang="ja-JP" altLang="en-US">
                <a:solidFill>
                  <a:srgbClr val="898989"/>
                </a:solidFill>
              </a:rPr>
              <a:pPr/>
              <a:t>137</a:t>
            </a:fld>
            <a:endParaRPr lang="en-US" altLang="ja-JP">
              <a:solidFill>
                <a:srgbClr val="898989"/>
              </a:solidFill>
            </a:endParaRPr>
          </a:p>
        </p:txBody>
      </p:sp>
      <p:sp>
        <p:nvSpPr>
          <p:cNvPr id="5" name="テキスト ボックス 4"/>
          <p:cNvSpPr txBox="1"/>
          <p:nvPr/>
        </p:nvSpPr>
        <p:spPr>
          <a:xfrm>
            <a:off x="484187" y="1331913"/>
            <a:ext cx="8333241" cy="4862870"/>
          </a:xfrm>
          <a:prstGeom prst="rect">
            <a:avLst/>
          </a:prstGeom>
          <a:noFill/>
        </p:spPr>
        <p:txBody>
          <a:bodyPr wrap="square">
            <a:spAutoFit/>
          </a:bodyPr>
          <a:lstStyle/>
          <a:p>
            <a:pPr fontAlgn="auto">
              <a:spcBef>
                <a:spcPts val="0"/>
              </a:spcBef>
              <a:spcAft>
                <a:spcPts val="0"/>
              </a:spcAft>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（２）ネットワークがカバーする地域</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既存の事業者間ネットワークは、事業者の種別に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より</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市区</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町村を単位とするもの（医師会には、さらに広域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もの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もある）から、日常生活圏を単位とするものまである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事業者間ネットワークの目的は、個別ネットワーク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支援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であるので、その目的を果たすためには、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個別</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ネットワーク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推進者が容易に接触でき、かつ、情報</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も</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入手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・集積・管理しやすい規模、すなわち日常</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生活圏</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包括</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支援センター</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領域）単位であることが望ましい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このあるべき姿をイメージ図にすれば、ネットワークイメージ図</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ページ</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）下段の事業者ネットワークは、２種に分かれることに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a:p>
            <a:pPr marL="1257300" lvl="2" indent="-342900" fontAlgn="auto">
              <a:spcBef>
                <a:spcPts val="0"/>
              </a:spcBef>
              <a:spcAft>
                <a:spcPts val="0"/>
              </a:spcAft>
              <a:buFont typeface="+mj-ea"/>
              <a:buAutoNum type="circleNumDbPlain"/>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日常生活圏域事業者間ネットワーク：２層コーディネーター担当</a:t>
            </a:r>
          </a:p>
          <a:p>
            <a:pPr marL="1257300" lvl="2" indent="-342900" fontAlgn="auto">
              <a:lnSpc>
                <a:spcPct val="150000"/>
              </a:lnSpc>
              <a:spcBef>
                <a:spcPts val="0"/>
              </a:spcBef>
              <a:spcAft>
                <a:spcPts val="0"/>
              </a:spcAft>
              <a:buFont typeface="+mj-ea"/>
              <a:buAutoNum type="circleNumDbPlain"/>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市町村域事業者間ネットワーク：１層コーディネーター担当</a:t>
            </a:r>
          </a:p>
        </p:txBody>
      </p:sp>
      <p:sp>
        <p:nvSpPr>
          <p:cNvPr id="21094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608" y="1867980"/>
            <a:ext cx="1644294" cy="213171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BBB925-FAF3-40DB-B678-EF95DBACB130}" type="slidenum">
              <a:rPr lang="ja-JP" altLang="en-US">
                <a:solidFill>
                  <a:srgbClr val="898989"/>
                </a:solidFill>
              </a:rPr>
              <a:pPr/>
              <a:t>138</a:t>
            </a:fld>
            <a:endParaRPr lang="en-US" altLang="ja-JP">
              <a:solidFill>
                <a:srgbClr val="898989"/>
              </a:solidFill>
            </a:endParaRPr>
          </a:p>
        </p:txBody>
      </p:sp>
      <p:sp>
        <p:nvSpPr>
          <p:cNvPr id="5" name="テキスト ボックス 4"/>
          <p:cNvSpPr txBox="1"/>
          <p:nvPr/>
        </p:nvSpPr>
        <p:spPr>
          <a:xfrm>
            <a:off x="484188" y="1331913"/>
            <a:ext cx="8170862" cy="3693319"/>
          </a:xfrm>
          <a:prstGeom prst="rect">
            <a:avLst/>
          </a:prstGeom>
          <a:noFill/>
        </p:spPr>
        <p:txBody>
          <a:bodyPr>
            <a:spAutoFit/>
          </a:bodyPr>
          <a:lstStyle/>
          <a:p>
            <a:pPr fontAlgn="auto">
              <a:spcBef>
                <a:spcPts val="0"/>
              </a:spcBef>
              <a:spcAft>
                <a:spcPts val="0"/>
              </a:spcAft>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（３）ネットワークのかたち</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常設事業者団体型</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独立の団体にしているかたちと、常設</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連絡協</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議会にしているかたちがあるが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いずれ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にしても多目的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会合型</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常設ではなく関係者が定時・随時に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会合</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連絡会議型。特定の生活圏域で</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活躍</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関係事業者間のネットワークは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この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かたちが多くなると予想される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99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090" y="3681121"/>
            <a:ext cx="2053535" cy="220513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7501" y="1566904"/>
            <a:ext cx="2619727" cy="166352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助け合い活動のマトリックス</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66D867C-B431-4BF7-9573-FFA2AA329C27}" type="slidenum">
              <a:rPr lang="ja-JP" altLang="en-US">
                <a:solidFill>
                  <a:srgbClr val="898989"/>
                </a:solidFill>
              </a:rPr>
              <a:pPr/>
              <a:t>13</a:t>
            </a:fld>
            <a:endParaRPr lang="en-US" altLang="ja-JP">
              <a:solidFill>
                <a:srgbClr val="898989"/>
              </a:solidFill>
            </a:endParaRPr>
          </a:p>
        </p:txBody>
      </p:sp>
      <p:sp>
        <p:nvSpPr>
          <p:cNvPr id="3993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graphicFrame>
        <p:nvGraphicFramePr>
          <p:cNvPr id="7" name="コンテンツ プレースホルダー 3"/>
          <p:cNvGraphicFramePr>
            <a:graphicFrameLocks noGrp="1"/>
          </p:cNvGraphicFramePr>
          <p:nvPr>
            <p:extLst>
              <p:ext uri="{D42A27DB-BD31-4B8C-83A1-F6EECF244321}">
                <p14:modId xmlns:p14="http://schemas.microsoft.com/office/powerpoint/2010/main" val="1408517416"/>
              </p:ext>
            </p:extLst>
          </p:nvPr>
        </p:nvGraphicFramePr>
        <p:xfrm>
          <a:off x="628650" y="1276349"/>
          <a:ext cx="7899400" cy="3783301"/>
        </p:xfrm>
        <a:graphic>
          <a:graphicData uri="http://schemas.openxmlformats.org/drawingml/2006/table">
            <a:tbl>
              <a:tblPr/>
              <a:tblGrid>
                <a:gridCol w="454025"/>
                <a:gridCol w="95250"/>
                <a:gridCol w="373063"/>
                <a:gridCol w="454025"/>
                <a:gridCol w="892175"/>
                <a:gridCol w="849312"/>
                <a:gridCol w="876300"/>
                <a:gridCol w="889000"/>
                <a:gridCol w="965200"/>
                <a:gridCol w="1004888"/>
                <a:gridCol w="1046162"/>
              </a:tblGrid>
              <a:tr h="42069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dirty="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内容</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ja-JP"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bg1"/>
                      </a:solidFill>
                      <a:prstDash val="solid"/>
                      <a:round/>
                      <a:headEnd type="none" w="med" len="med"/>
                      <a:tailEnd type="none" w="med" len="med"/>
                    </a:lnTlToBr>
                    <a:lnBlToTr>
                      <a:noFill/>
                    </a:lnBlToTr>
                    <a:solidFill>
                      <a:schemeClr val="accent1"/>
                    </a:solidFill>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形態</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ご近所</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地縁組織</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居場所</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地域</a:t>
                      </a:r>
                    </a:p>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通貨</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有償ボランティア</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非営利</a:t>
                      </a:r>
                    </a:p>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団体</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営利団体の</a:t>
                      </a:r>
                    </a:p>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社会貢献活動</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97725">
                <a:tc gridSpan="4">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見守り</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447360">
                <a:tc gridSpan="4">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交流</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57729">
                <a:tc gridSpan="4">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ちょボラ</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494762">
                <a:tc gridSpan="4">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家事援助</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78468">
                <a:tc rowSpan="2" gridSpan="2">
                  <a:txBody>
                    <a:bodyPr/>
                    <a:lstStyle>
                      <a:lvl1pPr marL="71438">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食　事</a:t>
                      </a:r>
                    </a:p>
                  </a:txBody>
                  <a:tcPr marL="68580" marR="68580" marT="0" marB="0" vert="eaVert"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hMerge="1">
                  <a:txBody>
                    <a:bodyPr/>
                    <a:lstStyle/>
                    <a:p>
                      <a:endParaRPr kumimoji="1" lang="ja-JP" altLang="en-US"/>
                    </a:p>
                  </a:txBody>
                  <a:tcPr/>
                </a:tc>
                <a:tc gridSpan="2">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会食</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494762">
                <a:tc gridSpan="2" vMerge="1">
                  <a:txBody>
                    <a:bodyPr/>
                    <a:lstStyle/>
                    <a:p>
                      <a:endParaRPr kumimoji="1" lang="ja-JP" altLang="en-US"/>
                    </a:p>
                  </a:txBody>
                  <a:tcPr/>
                </a:tc>
                <a:tc hMerge="1" vMerge="1">
                  <a:txBody>
                    <a:bodyPr/>
                    <a:lstStyle/>
                    <a:p>
                      <a:endParaRPr kumimoji="1" lang="ja-JP" altLang="en-US"/>
                    </a:p>
                  </a:txBody>
                  <a:tcPr/>
                </a:tc>
                <a:tc gridSpan="2">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配食</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91799">
                <a:tc gridSpan="4">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移動</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0" lang="ja-JP" altLang="ja-JP" sz="10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bl>
          </a:graphicData>
        </a:graphic>
      </p:graphicFrame>
      <p:sp>
        <p:nvSpPr>
          <p:cNvPr id="40030" name="テキスト ボックス 7"/>
          <p:cNvSpPr txBox="1">
            <a:spLocks noChangeArrowheads="1"/>
          </p:cNvSpPr>
          <p:nvPr/>
        </p:nvSpPr>
        <p:spPr bwMode="auto">
          <a:xfrm>
            <a:off x="552964" y="5150138"/>
            <a:ext cx="8140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本図において〇を付した活動が、市区町村のほぼ全域において継続的に行われていれば、その市区町村は目指す</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err="1" smtClean="0">
                <a:latin typeface="メイリオ" panose="020B0604030504040204" pitchFamily="50" charset="-128"/>
                <a:ea typeface="メイリオ" panose="020B0604030504040204" pitchFamily="50" charset="-128"/>
                <a:cs typeface="メイリオ" panose="020B0604030504040204" pitchFamily="50" charset="-128"/>
              </a:rPr>
              <a:t>べき</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地域像をおおむね実現したと評価できる。このマトリックスを参考にして、担当する地域の実情を把握し、</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足りない</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活動の創出などに役立てて</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ほしい</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なお</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、図に示した◯、△、☓は平均的な形態について評価したもので、例えば居場所から家事援助や配食、移動の活動が生まれる例も少なくない</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DF7483-7880-4610-9784-0432AE470AB0}" type="slidenum">
              <a:rPr lang="ja-JP" altLang="en-US">
                <a:solidFill>
                  <a:srgbClr val="898989"/>
                </a:solidFill>
              </a:rPr>
              <a:pPr/>
              <a:t>139</a:t>
            </a:fld>
            <a:endParaRPr lang="en-US" altLang="ja-JP">
              <a:solidFill>
                <a:srgbClr val="898989"/>
              </a:solidFill>
            </a:endParaRPr>
          </a:p>
        </p:txBody>
      </p:sp>
      <p:sp>
        <p:nvSpPr>
          <p:cNvPr id="5" name="テキスト ボックス 4"/>
          <p:cNvSpPr txBox="1"/>
          <p:nvPr/>
        </p:nvSpPr>
        <p:spPr>
          <a:xfrm>
            <a:off x="484188" y="1331913"/>
            <a:ext cx="7926387" cy="4816703"/>
          </a:xfrm>
          <a:prstGeom prst="rect">
            <a:avLst/>
          </a:prstGeom>
          <a:noFill/>
        </p:spPr>
        <p:txBody>
          <a:bodyPr>
            <a:spAutoFit/>
          </a:bodyPr>
          <a:lstStyle/>
          <a:p>
            <a:pPr fontAlgn="auto">
              <a:spcBef>
                <a:spcPts val="0"/>
              </a:spcBef>
              <a:spcAft>
                <a:spcPts val="0"/>
              </a:spcAft>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（４）ネットワークの形成又は機能拡大</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50000"/>
              </a:lnSpc>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実情及び足りないネットワークの把握</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実情把握は、既存の事業者団体から調査する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足りないネットワーク機能の把握</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lnSpc>
                <a:spcPct val="150000"/>
              </a:lnSpc>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（既存の事業者団体）</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r>
              <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rPr>
              <a:t>個別ネットワークの支援を適切に行う機能を十分に果たしているか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、そのための部門があるか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同種事業者間ネットワークについては、ネットワークに入っていない事業者がいないか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異種事業者間ネットワークについては、入っていない関係事業者団体がいないか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lnSpc>
                <a:spcPct val="150000"/>
              </a:lnSpc>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（関係する事業者団体のネットワークがない地域）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buFont typeface="Arial" panose="020B0604020202020204" pitchFamily="34" charset="0"/>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個別ネットワークを推進する者から見て、その生活圏域に個別ネットワークを支援してくれる事業者間ネットワークがないと感じるような状態であるかどうか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（事業者、民生</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委員、地域包括支援センター等からの聴取）</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04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949" y="1255084"/>
            <a:ext cx="2322393" cy="1945004"/>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4AB625-E24F-4260-97E6-D5C60EB8DAF8}" type="slidenum">
              <a:rPr lang="ja-JP" altLang="en-US">
                <a:solidFill>
                  <a:srgbClr val="898989"/>
                </a:solidFill>
              </a:rPr>
              <a:pPr/>
              <a:t>140</a:t>
            </a:fld>
            <a:endParaRPr lang="en-US" altLang="ja-JP">
              <a:solidFill>
                <a:srgbClr val="898989"/>
              </a:solidFill>
            </a:endParaRPr>
          </a:p>
        </p:txBody>
      </p:sp>
      <p:sp>
        <p:nvSpPr>
          <p:cNvPr id="217091" name="テキスト ボックス 4"/>
          <p:cNvSpPr txBox="1">
            <a:spLocks noChangeArrowheads="1"/>
          </p:cNvSpPr>
          <p:nvPr/>
        </p:nvSpPr>
        <p:spPr bwMode="auto">
          <a:xfrm>
            <a:off x="484188" y="1331913"/>
            <a:ext cx="8170862"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（４）ネットワークの形成又は機能拡大（続）</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既存ネットワークの機能拡大</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１・２層コーディネーターは、行政と協力して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既存</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の事業者団体の指導力あるリーダーに対し</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拡大の意義、重要性を説き、その理解</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協力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を得る</a:t>
            </a:r>
          </a:p>
          <a:p>
            <a:pPr>
              <a:lnSpc>
                <a:spcPct val="150000"/>
              </a:lnSpc>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新しいネットワークの形成</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１・２層コーディネーターは、行政と協力</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して</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当該</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地域で活躍するサービス・助け合い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事業者の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うち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、同種又は異種の事業者に信頼されて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リーダー</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に対し、新しいネットワーク形成の意義</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重要性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を説き、その理解と協力を得る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09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9257" y="2207163"/>
            <a:ext cx="2434785" cy="3026287"/>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事業者間ネットワーク（続）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F47740A-59B3-4F44-9253-6960CF82F2EF}" type="slidenum">
              <a:rPr lang="ja-JP" altLang="en-US">
                <a:solidFill>
                  <a:srgbClr val="898989"/>
                </a:solidFill>
              </a:rPr>
              <a:pPr/>
              <a:t>141</a:t>
            </a:fld>
            <a:endParaRPr lang="en-US" altLang="ja-JP">
              <a:solidFill>
                <a:srgbClr val="898989"/>
              </a:solidFill>
            </a:endParaRPr>
          </a:p>
        </p:txBody>
      </p:sp>
      <p:sp>
        <p:nvSpPr>
          <p:cNvPr id="219139" name="テキスト ボックス 4"/>
          <p:cNvSpPr txBox="1">
            <a:spLocks noChangeArrowheads="1"/>
          </p:cNvSpPr>
          <p:nvPr/>
        </p:nvSpPr>
        <p:spPr bwMode="auto">
          <a:xfrm>
            <a:off x="484188" y="1331913"/>
            <a:ext cx="81708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b="1" dirty="0">
                <a:latin typeface="メイリオ" panose="020B0604030504040204" pitchFamily="50" charset="-128"/>
                <a:ea typeface="メイリオ" panose="020B0604030504040204" pitchFamily="50" charset="-128"/>
                <a:cs typeface="メイリオ" panose="020B0604030504040204" pitchFamily="50" charset="-128"/>
              </a:rPr>
              <a:t>５）留意事項</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個別ネットワークの形成の仕組みは</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まだ</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十分</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にはできていない現状にあるので</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新しい</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事業者間ネットワークの形成は</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個別</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ネットワーク形成の仕組みを</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推進</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しつつ</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行うこと</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ネットワーク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へのニーズは、地域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住民</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から</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は足りないサービスへのニーズとして出てくることが多い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ので、</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１・２層</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のコーディネーターは、ネットワークの形成で対応可能</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それともサービス</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創出した方が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よ</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いかを</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検討すること</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事業者間ネット</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ワークは、任意加入</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である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からその形成に時間がかかり</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、しかも形骸化しやすい</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ので、</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ネットワーク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が現場の課題に対応できている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か否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かを常に検討する意識が必要</a:t>
            </a:r>
          </a:p>
        </p:txBody>
      </p:sp>
      <p:sp>
        <p:nvSpPr>
          <p:cNvPr id="21914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事業者間ネットワーク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071443" y="1400925"/>
            <a:ext cx="2409401" cy="2174550"/>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4-5.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地縁組織とＮＰＯとの</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18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ネットワークづくり</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CC48B3A-7EBD-45B4-98C8-5F8B19FD870B}" type="slidenum">
              <a:rPr lang="ja-JP" altLang="en-US">
                <a:solidFill>
                  <a:srgbClr val="898989"/>
                </a:solidFill>
              </a:rPr>
              <a:pPr/>
              <a:t>142</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地縁組織と</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とのネットワーク</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D429234-C5E5-4451-914A-C7E51013B73D}" type="slidenum">
              <a:rPr lang="ja-JP" altLang="en-US">
                <a:solidFill>
                  <a:srgbClr val="898989"/>
                </a:solidFill>
              </a:rPr>
              <a:pPr/>
              <a:t>143</a:t>
            </a:fld>
            <a:endParaRPr lang="en-US" altLang="ja-JP">
              <a:solidFill>
                <a:srgbClr val="898989"/>
              </a:solidFill>
            </a:endParaRPr>
          </a:p>
        </p:txBody>
      </p:sp>
      <p:sp>
        <p:nvSpPr>
          <p:cNvPr id="223235" name="テキスト ボックス 4"/>
          <p:cNvSpPr txBox="1">
            <a:spLocks noChangeArrowheads="1"/>
          </p:cNvSpPr>
          <p:nvPr/>
        </p:nvSpPr>
        <p:spPr bwMode="auto">
          <a:xfrm>
            <a:off x="484188" y="1241425"/>
            <a:ext cx="8170862"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lvl="1">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地縁組織は、地域の全テーマ（課題）に第１次的に対応する任務を負う点で、他の事業者団体と異なる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そのため、他の事業者団体とのネットワークを組みにくい面がある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buFont typeface="Arial" panose="020B0604020202020204" pitchFamily="34" charset="0"/>
              <a:buChar cha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対応策</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lvl="1">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地縁組織が助け合いの個別ニーズを把握したものの、自らがこれに対応できない時は、これに対応してくれる</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等につなぐことのできる関係</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との間につくること</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そのようにして、地縁組織の課題解決を中心</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との関係を広げ、やがて常設の連絡</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会議</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を</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つくるという手法が現実的</a:t>
            </a:r>
          </a:p>
        </p:txBody>
      </p:sp>
      <p:sp>
        <p:nvSpPr>
          <p:cNvPr id="22323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4-5</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地縁組織と</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とのネットワーク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596" y="4177369"/>
            <a:ext cx="1780754" cy="1986894"/>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テキスト ボックス 4"/>
          <p:cNvSpPr txBox="1"/>
          <p:nvPr/>
        </p:nvSpPr>
        <p:spPr>
          <a:xfrm>
            <a:off x="5515428" y="5486921"/>
            <a:ext cx="3086101" cy="769441"/>
          </a:xfrm>
          <a:prstGeom prst="rect">
            <a:avLst/>
          </a:prstGeom>
          <a:noFill/>
        </p:spPr>
        <p:txBody>
          <a:bodyPr wrap="none" rtlCol="0">
            <a:spAutoFit/>
          </a:bodyPr>
          <a:lstStyle/>
          <a:p>
            <a:r>
              <a:rPr lang="zh-TW"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zh-TW" sz="1100" dirty="0">
                <a:latin typeface="メイリオ" panose="020B0604030504040204" pitchFamily="50" charset="-128"/>
                <a:ea typeface="メイリオ" panose="020B0604030504040204" pitchFamily="50" charset="-128"/>
                <a:cs typeface="メイリオ" panose="020B0604030504040204" pitchFamily="50" charset="-128"/>
              </a:rPr>
              <a:t>105-0011</a:t>
            </a:r>
          </a:p>
          <a:p>
            <a:r>
              <a:rPr lang="zh-TW" altLang="en-US" sz="1100" spc="-30" dirty="0">
                <a:latin typeface="メイリオ" panose="020B0604030504040204" pitchFamily="50" charset="-128"/>
                <a:ea typeface="メイリオ" panose="020B0604030504040204" pitchFamily="50" charset="-128"/>
                <a:cs typeface="メイリオ" panose="020B0604030504040204" pitchFamily="50" charset="-128"/>
              </a:rPr>
              <a:t>東京都港区芝公園２－６－８日本女子会館７</a:t>
            </a:r>
            <a:r>
              <a:rPr lang="en-US" altLang="zh-TW" sz="1100" spc="-30" dirty="0">
                <a:latin typeface="メイリオ" panose="020B0604030504040204" pitchFamily="50" charset="-128"/>
                <a:ea typeface="メイリオ" panose="020B0604030504040204" pitchFamily="50" charset="-128"/>
                <a:cs typeface="メイリオ" panose="020B0604030504040204" pitchFamily="50" charset="-128"/>
              </a:rPr>
              <a:t>F</a:t>
            </a:r>
          </a:p>
          <a:p>
            <a:pPr algn="dist"/>
            <a:r>
              <a:rPr lang="zh-TW" altLang="en-US" sz="1100" spc="-40" dirty="0">
                <a:latin typeface="メイリオ" panose="020B0604030504040204" pitchFamily="50" charset="-128"/>
                <a:ea typeface="メイリオ" panose="020B0604030504040204" pitchFamily="50" charset="-128"/>
                <a:cs typeface="メイリオ" panose="020B0604030504040204" pitchFamily="50" charset="-128"/>
              </a:rPr>
              <a:t>電話：</a:t>
            </a:r>
            <a:r>
              <a:rPr lang="en-US" altLang="zh-TW" sz="1100" spc="-40" dirty="0" smtClean="0">
                <a:latin typeface="メイリオ" panose="020B0604030504040204" pitchFamily="50" charset="-128"/>
                <a:ea typeface="メイリオ" panose="020B0604030504040204" pitchFamily="50" charset="-128"/>
                <a:cs typeface="メイリオ" panose="020B0604030504040204" pitchFamily="50" charset="-128"/>
              </a:rPr>
              <a:t>03-5470-7751  </a:t>
            </a:r>
            <a:r>
              <a:rPr lang="en-US" altLang="zh-TW" sz="1100" spc="-40" dirty="0">
                <a:latin typeface="メイリオ" panose="020B0604030504040204" pitchFamily="50" charset="-128"/>
                <a:ea typeface="メイリオ" panose="020B0604030504040204" pitchFamily="50" charset="-128"/>
                <a:cs typeface="メイリオ" panose="020B0604030504040204" pitchFamily="50" charset="-128"/>
              </a:rPr>
              <a:t>FAX</a:t>
            </a:r>
            <a:r>
              <a:rPr lang="zh-TW" altLang="en-US" sz="1100" spc="-4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100" spc="-40" dirty="0" smtClean="0">
                <a:latin typeface="メイリオ" panose="020B0604030504040204" pitchFamily="50" charset="-128"/>
                <a:ea typeface="メイリオ" panose="020B0604030504040204" pitchFamily="50" charset="-128"/>
                <a:cs typeface="メイリオ" panose="020B0604030504040204" pitchFamily="50" charset="-128"/>
              </a:rPr>
              <a:t>03-5470-7755</a:t>
            </a:r>
          </a:p>
          <a:p>
            <a:r>
              <a:rPr kumimoji="1"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URL</a:t>
            </a: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http://www.sawayakazaidan.or.jp/</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520" y="4970093"/>
            <a:ext cx="1015279" cy="1286269"/>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370" y="4970093"/>
            <a:ext cx="2249716" cy="516827"/>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669" y="5316770"/>
            <a:ext cx="166698" cy="171203"/>
          </a:xfrm>
          <a:prstGeom prst="rect">
            <a:avLst/>
          </a:prstGeom>
        </p:spPr>
      </p:pic>
      <p:sp>
        <p:nvSpPr>
          <p:cNvPr id="9" name="テキスト ボックス 8"/>
          <p:cNvSpPr txBox="1"/>
          <p:nvPr/>
        </p:nvSpPr>
        <p:spPr>
          <a:xfrm>
            <a:off x="5515427" y="6141032"/>
            <a:ext cx="1330878" cy="430887"/>
          </a:xfrm>
          <a:prstGeom prst="rect">
            <a:avLst/>
          </a:prstGeom>
          <a:noFill/>
        </p:spPr>
        <p:txBody>
          <a:bodyPr wrap="none" rtlCol="0" anchor="b">
            <a:spAutoFit/>
          </a:bodyPr>
          <a:lstStyle/>
          <a:p>
            <a:pPr algn="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改定　</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7909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実情の把握方法</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6182541-F445-4E1B-A8D1-F9A44078E4A6}" type="slidenum">
              <a:rPr lang="ja-JP" altLang="en-US">
                <a:solidFill>
                  <a:srgbClr val="898989"/>
                </a:solidFill>
              </a:rPr>
              <a:pPr/>
              <a:t>14</a:t>
            </a:fld>
            <a:endParaRPr lang="en-US" altLang="ja-JP">
              <a:solidFill>
                <a:srgbClr val="898989"/>
              </a:solidFill>
            </a:endParaRPr>
          </a:p>
        </p:txBody>
      </p:sp>
      <p:sp>
        <p:nvSpPr>
          <p:cNvPr id="41987" name="テキスト ボックス 4"/>
          <p:cNvSpPr txBox="1">
            <a:spLocks noChangeArrowheads="1"/>
          </p:cNvSpPr>
          <p:nvPr/>
        </p:nvSpPr>
        <p:spPr bwMode="auto">
          <a:xfrm>
            <a:off x="628650" y="1311275"/>
            <a:ext cx="805815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800100" indent="-34290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や社協等の助け合い活動はおおむね把握されて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社協等の団体名は公表されているから、その活動内容がわからない時</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照会</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すれば</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よい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地縁</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組織の助け合い活動は、把握されていない場合が多い</a:t>
            </a:r>
          </a:p>
          <a:p>
            <a:pPr lvl="1">
              <a:buFont typeface="Arial" panose="020B0604020202020204"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地縁組織に直接照会するか、地縁</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組織の連合体などに依頼して調査して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もらう</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地縁組織の連合体の活動が不活発</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だったり、特</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に新型地縁組織の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場合これ</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が存在しないこともあるが、新地域支援事業展開のため連合体（ネットワーク）は</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必要であり、この機会に組織</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を結成、活性化</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させる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98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足りない助け合い活動の判断</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FD6E32C-1ADF-4FDD-AFF0-6543B6151C15}" type="slidenum">
              <a:rPr lang="ja-JP" altLang="en-US">
                <a:solidFill>
                  <a:srgbClr val="898989"/>
                </a:solidFill>
              </a:rPr>
              <a:pPr/>
              <a:t>15</a:t>
            </a:fld>
            <a:endParaRPr lang="en-US" altLang="ja-JP">
              <a:solidFill>
                <a:srgbClr val="898989"/>
              </a:solidFill>
            </a:endParaRPr>
          </a:p>
        </p:txBody>
      </p:sp>
      <p:sp>
        <p:nvSpPr>
          <p:cNvPr id="5" name="テキスト ボックス 4"/>
          <p:cNvSpPr txBox="1"/>
          <p:nvPr/>
        </p:nvSpPr>
        <p:spPr>
          <a:xfrm>
            <a:off x="628650" y="1363663"/>
            <a:ext cx="8051800" cy="4739759"/>
          </a:xfrm>
          <a:prstGeom prst="rect">
            <a:avLst/>
          </a:prstGeom>
          <a:noFill/>
        </p:spPr>
        <p:txBody>
          <a:bodyPr>
            <a:spAutoFit/>
          </a:bodyPr>
          <a:lstStyle/>
          <a:p>
            <a:pPr marL="342900" indent="-342900" fontAlgn="auto">
              <a:spcBef>
                <a:spcPts val="0"/>
              </a:spcBef>
              <a:spcAft>
                <a:spcPts val="0"/>
              </a:spcAft>
              <a:defRPr/>
            </a:pP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判断は大局的に行う</a:t>
            </a:r>
            <a:endParaRPr lang="en-US" altLang="ja-JP"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地域のどのあたりにどんな活動が必要なのかを大局的に判断する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助け合い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活動に関して細かくニーズ調査が行われても、はじめ</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ら</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きめ細かくニーズを満たす組織や団体を創ることは</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できない</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創る側の志にかかっているから）。また、その活動を当初</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から</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数量的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ニーズをきめ細かく満たすように行うよう求めることは</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難</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しい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が始まってから</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、住民の満足度などを調べ</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細かく</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ニーズ</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に対応</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する運営ができる</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よう活動を</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広げる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変化</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していくニーズには、サービスを</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提供する人たちが、敏感にこれを把握する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努力をする</a:t>
            </a:r>
          </a:p>
        </p:txBody>
      </p:sp>
      <p:sp>
        <p:nvSpPr>
          <p:cNvPr id="4403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足りない活動の把握</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44038" name="図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862" y="3822879"/>
            <a:ext cx="170656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2-2.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足りない活動の</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創出・通則</a:t>
            </a:r>
          </a:p>
        </p:txBody>
      </p:sp>
      <p:sp>
        <p:nvSpPr>
          <p:cNvPr id="4608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A79127B-4BFB-4EFB-ADFE-960A11900AF7}" type="slidenum">
              <a:rPr lang="ja-JP" altLang="en-US">
                <a:solidFill>
                  <a:srgbClr val="898989"/>
                </a:solidFill>
              </a:rPr>
              <a:pPr/>
              <a:t>16</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579438" y="1506538"/>
            <a:ext cx="8013700" cy="16224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8130"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創出の目的</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AB94055-62C2-4EA7-A39C-135B7E7E668C}" type="slidenum">
              <a:rPr lang="ja-JP" altLang="en-US">
                <a:solidFill>
                  <a:srgbClr val="898989"/>
                </a:solidFill>
              </a:rPr>
              <a:pPr/>
              <a:t>17</a:t>
            </a:fld>
            <a:endParaRPr lang="en-US" altLang="ja-JP">
              <a:solidFill>
                <a:srgbClr val="898989"/>
              </a:solidFill>
            </a:endParaRPr>
          </a:p>
        </p:txBody>
      </p:sp>
      <p:sp>
        <p:nvSpPr>
          <p:cNvPr id="5" name="テキスト ボックス 4"/>
          <p:cNvSpPr txBox="1"/>
          <p:nvPr/>
        </p:nvSpPr>
        <p:spPr>
          <a:xfrm>
            <a:off x="615950" y="1582738"/>
            <a:ext cx="8051800" cy="2954655"/>
          </a:xfrm>
          <a:prstGeom prst="rect">
            <a:avLst/>
          </a:prstGeom>
          <a:noFill/>
        </p:spPr>
        <p:txBody>
          <a:bodyPr>
            <a:spAutoFit/>
          </a:bodyPr>
          <a:lstStyle/>
          <a:p>
            <a:pPr lvl="1" fontAlgn="auto">
              <a:lnSpc>
                <a:spcPct val="15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目的</a:t>
            </a:r>
          </a:p>
          <a:p>
            <a:pPr marL="1257300" lvl="2" indent="-342900" fontAlgn="auto">
              <a:lnSpc>
                <a:spcPct val="15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足りない活動を創出して住民の真のニーズを満たし、</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257300" lvl="2" indent="-342900" fontAlgn="auto">
              <a:lnSpc>
                <a:spcPct val="15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目指す地域社会を実現すること</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lnSpc>
                <a:spcPct val="150000"/>
              </a:lnSpc>
              <a:spcBef>
                <a:spcPts val="0"/>
              </a:spcBef>
              <a:spcAft>
                <a:spcPts val="0"/>
              </a:spcAft>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lnSpc>
                <a:spcPct val="15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関係者が目的を共有することが重要</a:t>
            </a:r>
            <a:endParaRPr lang="ja-JP" altLang="en-US" sz="20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50000"/>
              </a:lnSpc>
              <a:spcBef>
                <a:spcPts val="0"/>
              </a:spcBef>
              <a:spcAft>
                <a:spcPts val="0"/>
              </a:spcAft>
              <a:defRP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13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足りない活動の創出・通則</a:t>
            </a:r>
          </a:p>
        </p:txBody>
      </p:sp>
      <p:sp>
        <p:nvSpPr>
          <p:cNvPr id="14" name="正方形/長方形 13"/>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652" y="4340148"/>
            <a:ext cx="1406207" cy="1560285"/>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4109" y="4445000"/>
            <a:ext cx="1513362" cy="1337129"/>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66" y="4348923"/>
            <a:ext cx="1532840" cy="143320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創出の方法</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AB81387-77D7-494B-ADC3-E835A1D6D851}" type="slidenum">
              <a:rPr lang="ja-JP" altLang="en-US">
                <a:solidFill>
                  <a:srgbClr val="898989"/>
                </a:solidFill>
              </a:rPr>
              <a:pPr/>
              <a:t>18</a:t>
            </a:fld>
            <a:endParaRPr lang="en-US" altLang="ja-JP">
              <a:solidFill>
                <a:srgbClr val="898989"/>
              </a:solidFill>
            </a:endParaRPr>
          </a:p>
        </p:txBody>
      </p:sp>
      <p:sp>
        <p:nvSpPr>
          <p:cNvPr id="5" name="テキスト ボックス 4"/>
          <p:cNvSpPr txBox="1"/>
          <p:nvPr/>
        </p:nvSpPr>
        <p:spPr>
          <a:xfrm>
            <a:off x="628650" y="1427163"/>
            <a:ext cx="8051800" cy="4216539"/>
          </a:xfrm>
          <a:prstGeom prst="rect">
            <a:avLst/>
          </a:prstGeom>
          <a:noFill/>
        </p:spPr>
        <p:txBody>
          <a:bodyPr>
            <a:spAutoFit/>
          </a:bodyPr>
          <a:lstStyle/>
          <a:p>
            <a:pPr marL="342900" indent="-342900" fontAlgn="auto">
              <a:spcBef>
                <a:spcPts val="0"/>
              </a:spcBef>
              <a:spcAft>
                <a:spcPts val="0"/>
              </a:spcAft>
              <a:defRPr/>
            </a:pP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信頼</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関係を結ぶことが基本</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lnSpc>
                <a:spcPct val="200000"/>
              </a:lnSpc>
              <a:spcBef>
                <a:spcPts val="0"/>
              </a:spcBef>
              <a:spcAft>
                <a:spcPts val="0"/>
              </a:spcAft>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地縁組織の活動活性化と新しい地縁組織の結成</a:t>
            </a:r>
          </a:p>
          <a:p>
            <a:pPr marL="800100" lvl="1" indent="-342900" fontAlgn="auto">
              <a:lnSpc>
                <a:spcPct val="20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②　必要な</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等の団体</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の立ち上げ、活動の拡大</a:t>
            </a:r>
          </a:p>
          <a:p>
            <a:pPr marL="800100" lvl="1" indent="-342900" fontAlgn="auto">
              <a:lnSpc>
                <a:spcPct val="20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③　非営利団体等による助け合い活動の奨励など</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lnSpc>
                <a:spcPct val="20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④　基盤の醸成（社会参加の奨励）</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lnSpc>
                <a:spcPct val="150000"/>
              </a:lnSpc>
              <a:spcBef>
                <a:spcPts val="0"/>
              </a:spcBef>
              <a:spcAft>
                <a:spcPts val="0"/>
              </a:spcAft>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lnSpc>
                <a:spcPct val="150000"/>
              </a:lnSpc>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①・②・④</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は、各論</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に記載</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lnSpc>
                <a:spcPct val="150000"/>
              </a:lnSpc>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③は、各地域の実情による</a:t>
            </a:r>
          </a:p>
        </p:txBody>
      </p:sp>
      <p:sp>
        <p:nvSpPr>
          <p:cNvPr id="5018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足りない活動の創出・通則</a:t>
            </a: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8372" y="3854267"/>
            <a:ext cx="2450949" cy="204971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タイトル 1"/>
          <p:cNvSpPr txBox="1">
            <a:spLocks/>
          </p:cNvSpPr>
          <p:nvPr/>
        </p:nvSpPr>
        <p:spPr>
          <a:xfrm>
            <a:off x="15997" y="0"/>
            <a:ext cx="9144000" cy="540000"/>
          </a:xfrm>
          <a:prstGeom prst="rect">
            <a:avLst/>
          </a:prstGeom>
          <a:solidFill>
            <a:srgbClr val="CCECFF"/>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p>
            <a:pPr algn="ctr" defTabSz="913575">
              <a:spcBef>
                <a:spcPct val="0"/>
              </a:spcBef>
              <a:defRPr/>
            </a:pPr>
            <a:r>
              <a:rPr lang="ja-JP" altLang="en-US" sz="2100" spc="-150" dirty="0" smtClean="0">
                <a:solidFill>
                  <a:schemeClr val="accent1">
                    <a:lumMod val="50000"/>
                  </a:schemeClr>
                </a:solidFill>
              </a:rPr>
              <a:t>生活</a:t>
            </a:r>
            <a:r>
              <a:rPr lang="ja-JP" altLang="en-US" sz="2100" spc="-150" dirty="0">
                <a:solidFill>
                  <a:schemeClr val="accent1">
                    <a:lumMod val="50000"/>
                  </a:schemeClr>
                </a:solidFill>
              </a:rPr>
              <a:t>支援・介護予防の体制整備におけるコーディネーター・協議体の役割</a:t>
            </a:r>
          </a:p>
        </p:txBody>
      </p:sp>
      <p:sp>
        <p:nvSpPr>
          <p:cNvPr id="27" name="正方形/長方形 26"/>
          <p:cNvSpPr/>
          <p:nvPr/>
        </p:nvSpPr>
        <p:spPr>
          <a:xfrm>
            <a:off x="391274" y="4525708"/>
            <a:ext cx="8719038" cy="1299456"/>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a:noAutofit/>
          </a:bodyPr>
          <a:lstStyle/>
          <a:p>
            <a:pPr marL="360000" indent="-457200"/>
            <a:r>
              <a:rPr lang="ja-JP" altLang="en-US" sz="1400" b="1" dirty="0">
                <a:solidFill>
                  <a:srgbClr val="FF0000"/>
                </a:solidFill>
                <a:latin typeface="HGSｺﾞｼｯｸM" panose="020B0600000000000000" pitchFamily="50" charset="-128"/>
                <a:ea typeface="HGSｺﾞｼｯｸM" panose="020B0600000000000000" pitchFamily="50" charset="-128"/>
              </a:rPr>
              <a:t>（２）協議体の設置</a:t>
            </a:r>
            <a:r>
              <a:rPr lang="ja-JP" altLang="en-US" sz="1400" dirty="0">
                <a:solidFill>
                  <a:prstClr val="black"/>
                </a:solidFill>
                <a:latin typeface="HGSｺﾞｼｯｸM" panose="020B0600000000000000" pitchFamily="50" charset="-128"/>
                <a:ea typeface="HGSｺﾞｼｯｸM" panose="020B0600000000000000" pitchFamily="50" charset="-128"/>
              </a:rPr>
              <a:t>　⇒多様な関係主体間の定期的な情報共有及び連携・協働による取組を</a:t>
            </a:r>
            <a:r>
              <a:rPr lang="ja-JP" altLang="en-US" sz="1400" dirty="0" smtClean="0">
                <a:solidFill>
                  <a:prstClr val="black"/>
                </a:solidFill>
                <a:latin typeface="HGSｺﾞｼｯｸM" panose="020B0600000000000000" pitchFamily="50" charset="-128"/>
                <a:ea typeface="HGSｺﾞｼｯｸM" panose="020B0600000000000000" pitchFamily="50" charset="-128"/>
              </a:rPr>
              <a:t>推進</a:t>
            </a:r>
            <a:endParaRPr lang="en-US" altLang="ja-JP" sz="1600" dirty="0">
              <a:solidFill>
                <a:prstClr val="black"/>
              </a:solidFill>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395860" y="836712"/>
            <a:ext cx="8719038" cy="3276000"/>
          </a:xfrm>
          <a:prstGeom prst="rect">
            <a:avLst/>
          </a:prstGeom>
          <a:solidFill>
            <a:srgbClr val="CCECFF"/>
          </a:solidFill>
        </p:spPr>
        <p:style>
          <a:lnRef idx="1">
            <a:schemeClr val="accent5"/>
          </a:lnRef>
          <a:fillRef idx="2">
            <a:schemeClr val="accent5"/>
          </a:fillRef>
          <a:effectRef idx="1">
            <a:schemeClr val="accent5"/>
          </a:effectRef>
          <a:fontRef idx="minor">
            <a:schemeClr val="dk1"/>
          </a:fontRef>
        </p:style>
        <p:txBody>
          <a:bodyPr wrap="square">
            <a:noAutofit/>
          </a:bodyPr>
          <a:lstStyle/>
          <a:p>
            <a:pPr marL="360000" indent="-457200"/>
            <a:r>
              <a:rPr lang="ja-JP" altLang="en-US" sz="1400" b="1" dirty="0">
                <a:solidFill>
                  <a:srgbClr val="FF0000"/>
                </a:solidFill>
                <a:latin typeface="HGSｺﾞｼｯｸM" panose="020B0600000000000000" pitchFamily="50" charset="-128"/>
                <a:ea typeface="HGSｺﾞｼｯｸM" panose="020B0600000000000000" pitchFamily="50" charset="-128"/>
              </a:rPr>
              <a:t>（１）生活支援コーディネーター（地域支え合い推進員）の配置</a:t>
            </a:r>
            <a:r>
              <a:rPr lang="ja-JP" altLang="en-US" sz="1400" dirty="0">
                <a:solidFill>
                  <a:prstClr val="black"/>
                </a:solidFill>
                <a:latin typeface="HGSｺﾞｼｯｸM" panose="020B0600000000000000" pitchFamily="50" charset="-128"/>
                <a:ea typeface="HGSｺﾞｼｯｸM" panose="020B0600000000000000" pitchFamily="50" charset="-128"/>
              </a:rPr>
              <a:t>　⇒多様な主体による多様な取組のコーディネート機能を担い、一体的な活動を推進。コーディネート機能は、以下のＡ～Ｃの機能があるが、当面ＡとＢの機能を中心に充実。</a:t>
            </a:r>
          </a:p>
          <a:p>
            <a:pPr marL="360000" indent="-457200"/>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endParaRPr lang="en-US" altLang="ja-JP" sz="1400" dirty="0">
              <a:solidFill>
                <a:prstClr val="black"/>
              </a:solidFill>
              <a:latin typeface="HGSｺﾞｼｯｸM" panose="020B0600000000000000" pitchFamily="50" charset="-128"/>
              <a:ea typeface="HGSｺﾞｼｯｸM" panose="020B0600000000000000" pitchFamily="50" charset="-128"/>
            </a:endParaRPr>
          </a:p>
          <a:p>
            <a:pPr marL="360000" indent="-457200"/>
            <a:r>
              <a:rPr lang="ja-JP" altLang="en-US" sz="1400" dirty="0" smtClean="0">
                <a:solidFill>
                  <a:prstClr val="black"/>
                </a:solidFill>
                <a:latin typeface="HGSｺﾞｼｯｸM" panose="020B0600000000000000" pitchFamily="50" charset="-128"/>
                <a:ea typeface="HGSｺﾞｼｯｸM" panose="020B0600000000000000" pitchFamily="50" charset="-128"/>
              </a:rPr>
              <a:t>　エリア</a:t>
            </a:r>
            <a:r>
              <a:rPr lang="ja-JP" altLang="en-US" sz="1400" dirty="0">
                <a:solidFill>
                  <a:prstClr val="black"/>
                </a:solidFill>
                <a:latin typeface="HGSｺﾞｼｯｸM" panose="020B0600000000000000" pitchFamily="50" charset="-128"/>
                <a:ea typeface="HGSｺﾞｼｯｸM" panose="020B0600000000000000" pitchFamily="50" charset="-128"/>
              </a:rPr>
              <a:t>としては、第１層の市町村区域、第２層の中学校区域があり、平成</a:t>
            </a:r>
            <a:r>
              <a:rPr lang="en-US" altLang="ja-JP" sz="1400" dirty="0">
                <a:solidFill>
                  <a:prstClr val="black"/>
                </a:solidFill>
                <a:latin typeface="HGSｺﾞｼｯｸM" panose="020B0600000000000000" pitchFamily="50" charset="-128"/>
                <a:ea typeface="HGSｺﾞｼｯｸM" panose="020B0600000000000000" pitchFamily="50" charset="-128"/>
              </a:rPr>
              <a:t>26</a:t>
            </a:r>
            <a:r>
              <a:rPr lang="ja-JP" altLang="en-US" sz="1400" dirty="0">
                <a:solidFill>
                  <a:prstClr val="black"/>
                </a:solidFill>
                <a:latin typeface="HGSｺﾞｼｯｸM" panose="020B0600000000000000" pitchFamily="50" charset="-128"/>
                <a:ea typeface="HGSｺﾞｼｯｸM" panose="020B0600000000000000" pitchFamily="50" charset="-128"/>
              </a:rPr>
              <a:t>年度は第１層、平成</a:t>
            </a:r>
            <a:r>
              <a:rPr lang="en-US" altLang="ja-JP" sz="1400" dirty="0">
                <a:solidFill>
                  <a:prstClr val="black"/>
                </a:solidFill>
                <a:latin typeface="HGSｺﾞｼｯｸM" panose="020B0600000000000000" pitchFamily="50" charset="-128"/>
                <a:ea typeface="HGSｺﾞｼｯｸM" panose="020B0600000000000000" pitchFamily="50" charset="-128"/>
              </a:rPr>
              <a:t>29</a:t>
            </a:r>
            <a:r>
              <a:rPr lang="ja-JP" altLang="en-US" sz="1400" dirty="0" smtClean="0">
                <a:solidFill>
                  <a:prstClr val="black"/>
                </a:solidFill>
                <a:latin typeface="HGSｺﾞｼｯｸM" panose="020B0600000000000000" pitchFamily="50" charset="-128"/>
                <a:ea typeface="HGSｺﾞｼｯｸM" panose="020B0600000000000000" pitchFamily="50" charset="-128"/>
              </a:rPr>
              <a:t>年度</a:t>
            </a:r>
            <a:endParaRPr lang="en-US" altLang="ja-JP" sz="1400" dirty="0" smtClean="0">
              <a:solidFill>
                <a:prstClr val="black"/>
              </a:solidFill>
              <a:latin typeface="HGSｺﾞｼｯｸM" panose="020B0600000000000000" pitchFamily="50" charset="-128"/>
              <a:ea typeface="HGSｺﾞｼｯｸM" panose="020B0600000000000000" pitchFamily="50" charset="-128"/>
            </a:endParaRPr>
          </a:p>
          <a:p>
            <a:pPr marL="360000" indent="-457200"/>
            <a:r>
              <a:rPr lang="ja-JP" altLang="en-US" sz="1400" dirty="0" smtClean="0">
                <a:solidFill>
                  <a:prstClr val="black"/>
                </a:solidFill>
                <a:latin typeface="HGSｺﾞｼｯｸM" panose="020B0600000000000000" pitchFamily="50" charset="-128"/>
                <a:ea typeface="HGSｺﾞｼｯｸM" panose="020B0600000000000000" pitchFamily="50" charset="-128"/>
              </a:rPr>
              <a:t>　までの</a:t>
            </a:r>
            <a:r>
              <a:rPr lang="ja-JP" altLang="en-US" sz="1400" dirty="0">
                <a:solidFill>
                  <a:prstClr val="black"/>
                </a:solidFill>
                <a:latin typeface="HGSｺﾞｼｯｸM" panose="020B0600000000000000" pitchFamily="50" charset="-128"/>
                <a:ea typeface="HGSｺﾞｼｯｸM" panose="020B0600000000000000" pitchFamily="50" charset="-128"/>
              </a:rPr>
              <a:t>間に第２層の充実を目指す。</a:t>
            </a:r>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r>
              <a:rPr lang="ja-JP" altLang="en-US" sz="1200" dirty="0">
                <a:solidFill>
                  <a:prstClr val="black"/>
                </a:solidFill>
                <a:latin typeface="HGSｺﾞｼｯｸM" panose="020B0600000000000000" pitchFamily="50" charset="-128"/>
                <a:ea typeface="HGSｺﾞｼｯｸM" panose="020B0600000000000000" pitchFamily="50" charset="-128"/>
              </a:rPr>
              <a:t>　</a:t>
            </a:r>
            <a:r>
              <a:rPr lang="ja-JP" altLang="en-US" sz="1200" dirty="0" smtClean="0">
                <a:solidFill>
                  <a:prstClr val="black"/>
                </a:solidFill>
                <a:latin typeface="HGSｺﾞｼｯｸM" panose="020B0600000000000000" pitchFamily="50" charset="-128"/>
                <a:ea typeface="HGSｺﾞｼｯｸM" panose="020B0600000000000000" pitchFamily="50" charset="-128"/>
              </a:rPr>
              <a:t> 　①</a:t>
            </a:r>
            <a:r>
              <a:rPr lang="ja-JP" altLang="en-US" sz="1200" dirty="0">
                <a:solidFill>
                  <a:prstClr val="black"/>
                </a:solidFill>
                <a:latin typeface="HGSｺﾞｼｯｸM" panose="020B0600000000000000" pitchFamily="50" charset="-128"/>
                <a:ea typeface="HGSｺﾞｼｯｸM" panose="020B0600000000000000" pitchFamily="50" charset="-128"/>
              </a:rPr>
              <a:t>　第１層　市町村区域で、主に資源開発（不足するサービスや担い手の創出・養成、活動する場の確保）中心</a:t>
            </a:r>
          </a:p>
          <a:p>
            <a:pPr marL="360000" indent="-457200"/>
            <a:r>
              <a:rPr lang="ja-JP" altLang="en-US" sz="1200" dirty="0">
                <a:solidFill>
                  <a:prstClr val="black"/>
                </a:solidFill>
                <a:latin typeface="HGSｺﾞｼｯｸM" panose="020B0600000000000000" pitchFamily="50" charset="-128"/>
                <a:ea typeface="HGSｺﾞｼｯｸM" panose="020B0600000000000000" pitchFamily="50" charset="-128"/>
              </a:rPr>
              <a:t>　</a:t>
            </a:r>
            <a:r>
              <a:rPr lang="ja-JP" altLang="en-US" sz="1200" dirty="0" smtClean="0">
                <a:solidFill>
                  <a:prstClr val="black"/>
                </a:solidFill>
                <a:latin typeface="HGSｺﾞｼｯｸM" panose="020B0600000000000000" pitchFamily="50" charset="-128"/>
                <a:ea typeface="HGSｺﾞｼｯｸM" panose="020B0600000000000000" pitchFamily="50" charset="-128"/>
              </a:rPr>
              <a:t>　 ②</a:t>
            </a:r>
            <a:r>
              <a:rPr lang="ja-JP" altLang="en-US" sz="1200" dirty="0">
                <a:solidFill>
                  <a:prstClr val="black"/>
                </a:solidFill>
                <a:latin typeface="HGSｺﾞｼｯｸM" panose="020B0600000000000000" pitchFamily="50" charset="-128"/>
                <a:ea typeface="HGSｺﾞｼｯｸM" panose="020B0600000000000000" pitchFamily="50" charset="-128"/>
              </a:rPr>
              <a:t>　第２層　中学校区域で、第１層の機能の下で具体的な活動を展開</a:t>
            </a:r>
            <a:endParaRPr lang="en-US" altLang="ja-JP" sz="1200" dirty="0">
              <a:solidFill>
                <a:prstClr val="black"/>
              </a:solidFill>
              <a:latin typeface="HGSｺﾞｼｯｸM" panose="020B0600000000000000" pitchFamily="50" charset="-128"/>
              <a:ea typeface="HGSｺﾞｼｯｸM" panose="020B0600000000000000" pitchFamily="50" charset="-128"/>
            </a:endParaRPr>
          </a:p>
          <a:p>
            <a:pPr marL="360000" indent="-457200"/>
            <a:r>
              <a:rPr lang="ja-JP" altLang="en-US" sz="1200" dirty="0">
                <a:solidFill>
                  <a:prstClr val="black"/>
                </a:solidFill>
                <a:latin typeface="HGSｺﾞｼｯｸM" panose="020B0600000000000000" pitchFamily="50" charset="-128"/>
                <a:ea typeface="HGSｺﾞｼｯｸM" panose="020B0600000000000000" pitchFamily="50" charset="-128"/>
              </a:rPr>
              <a:t>　</a:t>
            </a:r>
            <a:r>
              <a:rPr lang="ja-JP" altLang="en-US" sz="1200" dirty="0" smtClean="0">
                <a:solidFill>
                  <a:prstClr val="black"/>
                </a:solidFill>
                <a:latin typeface="HGSｺﾞｼｯｸM" panose="020B0600000000000000" pitchFamily="50" charset="-128"/>
                <a:ea typeface="HGSｺﾞｼｯｸM" panose="020B0600000000000000" pitchFamily="50" charset="-128"/>
              </a:rPr>
              <a:t>　</a:t>
            </a:r>
            <a:r>
              <a:rPr lang="en-US" altLang="ja-JP" sz="1200" dirty="0" smtClean="0">
                <a:solidFill>
                  <a:prstClr val="black"/>
                </a:solidFill>
                <a:latin typeface="HGSｺﾞｼｯｸM" panose="020B0600000000000000" pitchFamily="50" charset="-128"/>
                <a:ea typeface="HGSｺﾞｼｯｸM" panose="020B0600000000000000" pitchFamily="50" charset="-128"/>
              </a:rPr>
              <a:t>※ </a:t>
            </a:r>
            <a:r>
              <a:rPr lang="ja-JP" altLang="en-US" sz="1200" dirty="0">
                <a:solidFill>
                  <a:prstClr val="black"/>
                </a:solidFill>
                <a:latin typeface="HGSｺﾞｼｯｸM" panose="020B0600000000000000" pitchFamily="50" charset="-128"/>
                <a:ea typeface="HGSｺﾞｼｯｸM" panose="020B0600000000000000" pitchFamily="50" charset="-128"/>
              </a:rPr>
              <a:t>コーディネート機能には、第３層として、個々の生活</a:t>
            </a:r>
            <a:r>
              <a:rPr lang="ja-JP" altLang="en-US" sz="1200" dirty="0" smtClean="0">
                <a:solidFill>
                  <a:prstClr val="black"/>
                </a:solidFill>
                <a:latin typeface="HGSｺﾞｼｯｸM" panose="020B0600000000000000" pitchFamily="50" charset="-128"/>
                <a:ea typeface="HGSｺﾞｼｯｸM" panose="020B0600000000000000" pitchFamily="50" charset="-128"/>
              </a:rPr>
              <a:t>支援・介護予防サービス</a:t>
            </a:r>
            <a:r>
              <a:rPr lang="ja-JP" altLang="en-US" sz="1200" dirty="0">
                <a:solidFill>
                  <a:prstClr val="black"/>
                </a:solidFill>
                <a:latin typeface="HGSｺﾞｼｯｸM" panose="020B0600000000000000" pitchFamily="50" charset="-128"/>
                <a:ea typeface="HGSｺﾞｼｯｸM" panose="020B0600000000000000" pitchFamily="50" charset="-128"/>
              </a:rPr>
              <a:t>の事業主体で、利用者と提供者</a:t>
            </a:r>
            <a:r>
              <a:rPr lang="ja-JP" altLang="en-US" sz="1200" dirty="0" smtClean="0">
                <a:solidFill>
                  <a:prstClr val="black"/>
                </a:solidFill>
                <a:latin typeface="HGSｺﾞｼｯｸM" panose="020B0600000000000000" pitchFamily="50" charset="-128"/>
                <a:ea typeface="HGSｺﾞｼｯｸM" panose="020B0600000000000000" pitchFamily="50" charset="-128"/>
              </a:rPr>
              <a:t>を</a:t>
            </a:r>
            <a:endParaRPr lang="en-US" altLang="ja-JP" sz="1200" dirty="0" smtClean="0">
              <a:solidFill>
                <a:prstClr val="black"/>
              </a:solidFill>
              <a:latin typeface="HGSｺﾞｼｯｸM" panose="020B0600000000000000" pitchFamily="50" charset="-128"/>
              <a:ea typeface="HGSｺﾞｼｯｸM" panose="020B0600000000000000" pitchFamily="50" charset="-128"/>
            </a:endParaRPr>
          </a:p>
          <a:p>
            <a:pPr marL="360000" indent="-457200"/>
            <a:r>
              <a:rPr lang="ja-JP" altLang="en-US" sz="1200" dirty="0">
                <a:solidFill>
                  <a:prstClr val="black"/>
                </a:solidFill>
                <a:latin typeface="HGSｺﾞｼｯｸM" panose="020B0600000000000000" pitchFamily="50" charset="-128"/>
                <a:ea typeface="HGSｺﾞｼｯｸM" panose="020B0600000000000000" pitchFamily="50" charset="-128"/>
              </a:rPr>
              <a:t>　</a:t>
            </a:r>
            <a:r>
              <a:rPr lang="ja-JP" altLang="en-US" sz="1200" dirty="0" smtClean="0">
                <a:solidFill>
                  <a:prstClr val="black"/>
                </a:solidFill>
                <a:latin typeface="HGSｺﾞｼｯｸM" panose="020B0600000000000000" pitchFamily="50" charset="-128"/>
                <a:ea typeface="HGSｺﾞｼｯｸM" panose="020B0600000000000000" pitchFamily="50" charset="-128"/>
              </a:rPr>
              <a:t>　 　マッチングする</a:t>
            </a:r>
            <a:r>
              <a:rPr lang="ja-JP" altLang="en-US" sz="1200" dirty="0">
                <a:solidFill>
                  <a:prstClr val="black"/>
                </a:solidFill>
                <a:latin typeface="HGSｺﾞｼｯｸM" panose="020B0600000000000000" pitchFamily="50" charset="-128"/>
                <a:ea typeface="HGSｺﾞｼｯｸM" panose="020B0600000000000000" pitchFamily="50" charset="-128"/>
              </a:rPr>
              <a:t>機能</a:t>
            </a:r>
            <a:r>
              <a:rPr lang="ja-JP" altLang="en-US" sz="1200" dirty="0" smtClean="0">
                <a:solidFill>
                  <a:prstClr val="black"/>
                </a:solidFill>
                <a:latin typeface="HGSｺﾞｼｯｸM" panose="020B0600000000000000" pitchFamily="50" charset="-128"/>
                <a:ea typeface="HGSｺﾞｼｯｸM" panose="020B0600000000000000" pitchFamily="50" charset="-128"/>
              </a:rPr>
              <a:t>がある</a:t>
            </a:r>
            <a:r>
              <a:rPr lang="ja-JP" altLang="en-US" sz="1200" dirty="0">
                <a:solidFill>
                  <a:prstClr val="black"/>
                </a:solidFill>
                <a:latin typeface="HGSｺﾞｼｯｸM" panose="020B0600000000000000" pitchFamily="50" charset="-128"/>
                <a:ea typeface="HGSｺﾞｼｯｸM" panose="020B0600000000000000" pitchFamily="50" charset="-128"/>
              </a:rPr>
              <a:t>が、これは本事業の対象外</a:t>
            </a:r>
          </a:p>
        </p:txBody>
      </p:sp>
      <p:sp>
        <p:nvSpPr>
          <p:cNvPr id="9" name="正方形/長方形 8"/>
          <p:cNvSpPr/>
          <p:nvPr/>
        </p:nvSpPr>
        <p:spPr>
          <a:xfrm>
            <a:off x="492657" y="1700808"/>
            <a:ext cx="2749494" cy="3600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9BBB59">
                    <a:lumMod val="50000"/>
                  </a:srgbClr>
                </a:solidFill>
                <a:latin typeface="HG丸ｺﾞｼｯｸM-PRO" panose="020F0600000000000000" pitchFamily="50" charset="-128"/>
                <a:ea typeface="HG丸ｺﾞｼｯｸM-PRO" panose="020F0600000000000000" pitchFamily="50" charset="-128"/>
              </a:rPr>
              <a:t>（Ａ）</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資　源　開　発</a:t>
            </a:r>
          </a:p>
        </p:txBody>
      </p:sp>
      <p:sp>
        <p:nvSpPr>
          <p:cNvPr id="10" name="正方形/長方形 9"/>
          <p:cNvSpPr/>
          <p:nvPr/>
        </p:nvSpPr>
        <p:spPr>
          <a:xfrm>
            <a:off x="3311205" y="1700808"/>
            <a:ext cx="2833253" cy="360000"/>
          </a:xfrm>
          <a:prstGeom prst="rect">
            <a:avLst/>
          </a:prstGeom>
          <a:ln/>
        </p:spPr>
        <p:style>
          <a:lnRef idx="2">
            <a:schemeClr val="dk1"/>
          </a:lnRef>
          <a:fillRef idx="1">
            <a:schemeClr val="lt1"/>
          </a:fillRef>
          <a:effectRef idx="0">
            <a:schemeClr val="dk1"/>
          </a:effectRef>
          <a:fontRef idx="minor">
            <a:schemeClr val="dk1"/>
          </a:fontRef>
        </p:style>
        <p:txBody>
          <a:bodyPr rIns="54000" rtlCol="0" anchor="ctr"/>
          <a:lstStyle/>
          <a:p>
            <a:pPr algn="ctr"/>
            <a:r>
              <a:rPr lang="ja-JP" altLang="en-US" sz="1200" b="1" dirty="0">
                <a:solidFill>
                  <a:srgbClr val="9BBB59">
                    <a:lumMod val="50000"/>
                  </a:srgbClr>
                </a:solidFill>
                <a:latin typeface="HG丸ｺﾞｼｯｸM-PRO" panose="020F0600000000000000" pitchFamily="50" charset="-128"/>
                <a:ea typeface="HG丸ｺﾞｼｯｸM-PRO" panose="020F0600000000000000" pitchFamily="50" charset="-128"/>
              </a:rPr>
              <a:t>（Ｂ）</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ネットワーク構築</a:t>
            </a:r>
          </a:p>
        </p:txBody>
      </p:sp>
      <p:sp>
        <p:nvSpPr>
          <p:cNvPr id="13" name="正方形/長方形 12"/>
          <p:cNvSpPr/>
          <p:nvPr/>
        </p:nvSpPr>
        <p:spPr>
          <a:xfrm>
            <a:off x="49944" y="836712"/>
            <a:ext cx="345909" cy="50405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prstClr val="black"/>
                </a:solidFill>
                <a:latin typeface="HGSｺﾞｼｯｸM" panose="020B0600000000000000" pitchFamily="50" charset="-128"/>
                <a:ea typeface="HGSｺﾞｼｯｸM" panose="020B0600000000000000" pitchFamily="50" charset="-128"/>
              </a:rPr>
              <a:t>生活支援</a:t>
            </a:r>
            <a:endParaRPr lang="en-US" altLang="ja-JP" sz="1400" b="1" dirty="0">
              <a:solidFill>
                <a:prstClr val="black"/>
              </a:solidFill>
              <a:latin typeface="HGSｺﾞｼｯｸM" panose="020B0600000000000000" pitchFamily="50" charset="-128"/>
              <a:ea typeface="HGSｺﾞｼｯｸM" panose="020B0600000000000000" pitchFamily="50" charset="-128"/>
            </a:endParaRPr>
          </a:p>
          <a:p>
            <a:pPr algn="ctr"/>
            <a:r>
              <a:rPr lang="ja-JP" altLang="en-US" sz="1400" b="1" dirty="0">
                <a:solidFill>
                  <a:prstClr val="black"/>
                </a:solidFill>
                <a:latin typeface="HGSｺﾞｼｯｸM" panose="020B0600000000000000" pitchFamily="50" charset="-128"/>
                <a:ea typeface="HGSｺﾞｼｯｸM" panose="020B0600000000000000" pitchFamily="50" charset="-128"/>
              </a:rPr>
              <a:t>・</a:t>
            </a:r>
            <a:endParaRPr lang="en-US" altLang="ja-JP" sz="1400" b="1" dirty="0">
              <a:solidFill>
                <a:prstClr val="black"/>
              </a:solidFill>
              <a:latin typeface="HGSｺﾞｼｯｸM" panose="020B0600000000000000" pitchFamily="50" charset="-128"/>
              <a:ea typeface="HGSｺﾞｼｯｸM" panose="020B0600000000000000" pitchFamily="50" charset="-128"/>
            </a:endParaRPr>
          </a:p>
          <a:p>
            <a:pPr algn="ctr"/>
            <a:r>
              <a:rPr lang="ja-JP" altLang="en-US" sz="1400" b="1" dirty="0">
                <a:solidFill>
                  <a:prstClr val="black"/>
                </a:solidFill>
                <a:latin typeface="HGSｺﾞｼｯｸM" panose="020B0600000000000000" pitchFamily="50" charset="-128"/>
                <a:ea typeface="HGSｺﾞｼｯｸM" panose="020B0600000000000000" pitchFamily="50" charset="-128"/>
              </a:rPr>
              <a:t>介護予防の基盤整備に向けた取組</a:t>
            </a:r>
          </a:p>
        </p:txBody>
      </p:sp>
      <p:sp>
        <p:nvSpPr>
          <p:cNvPr id="30" name="正方形/長方形 29"/>
          <p:cNvSpPr/>
          <p:nvPr/>
        </p:nvSpPr>
        <p:spPr>
          <a:xfrm>
            <a:off x="492657" y="2060808"/>
            <a:ext cx="2749494" cy="7576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地域に不足するサービスの創出</a:t>
            </a:r>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サービスの担い手の養成</a:t>
            </a:r>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元気な高齢者などが担い手と</a:t>
            </a:r>
            <a:r>
              <a:rPr lang="ja-JP" altLang="en-US" sz="1100" dirty="0" smtClean="0">
                <a:solidFill>
                  <a:prstClr val="black"/>
                </a:solidFill>
                <a:latin typeface="ＭＳ ゴシック" panose="020B0609070205080204" pitchFamily="49" charset="-128"/>
                <a:ea typeface="ＭＳ ゴシック" panose="020B0609070205080204" pitchFamily="49" charset="-128"/>
              </a:rPr>
              <a:t>して</a:t>
            </a:r>
            <a:endParaRPr lang="en-US" altLang="ja-JP" sz="1100" dirty="0" smtClean="0">
              <a:solidFill>
                <a:prstClr val="black"/>
              </a:solidFill>
              <a:latin typeface="ＭＳ ゴシック" panose="020B0609070205080204" pitchFamily="49" charset="-128"/>
              <a:ea typeface="ＭＳ ゴシック" panose="020B0609070205080204" pitchFamily="49" charset="-128"/>
            </a:endParaRPr>
          </a:p>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a:t>
            </a:r>
            <a:r>
              <a:rPr lang="ja-JP" altLang="en-US" sz="1100" dirty="0" smtClean="0">
                <a:solidFill>
                  <a:prstClr val="black"/>
                </a:solidFill>
                <a:latin typeface="ＭＳ ゴシック" panose="020B0609070205080204" pitchFamily="49" charset="-128"/>
                <a:ea typeface="ＭＳ ゴシック" panose="020B0609070205080204" pitchFamily="49" charset="-128"/>
              </a:rPr>
              <a:t>　活動</a:t>
            </a:r>
            <a:r>
              <a:rPr lang="ja-JP" altLang="en-US" sz="1100" dirty="0">
                <a:solidFill>
                  <a:prstClr val="black"/>
                </a:solidFill>
                <a:latin typeface="ＭＳ ゴシック" panose="020B0609070205080204" pitchFamily="49" charset="-128"/>
                <a:ea typeface="ＭＳ ゴシック" panose="020B0609070205080204" pitchFamily="49" charset="-128"/>
              </a:rPr>
              <a:t>する場の確保　　など　</a:t>
            </a:r>
          </a:p>
        </p:txBody>
      </p:sp>
      <p:sp>
        <p:nvSpPr>
          <p:cNvPr id="31" name="正方形/長方形 30"/>
          <p:cNvSpPr/>
          <p:nvPr/>
        </p:nvSpPr>
        <p:spPr>
          <a:xfrm>
            <a:off x="3311205" y="2060808"/>
            <a:ext cx="2833253" cy="757680"/>
          </a:xfrm>
          <a:prstGeom prst="rect">
            <a:avLst/>
          </a:prstGeom>
        </p:spPr>
        <p:style>
          <a:lnRef idx="2">
            <a:schemeClr val="accent1"/>
          </a:lnRef>
          <a:fillRef idx="1">
            <a:schemeClr val="lt1"/>
          </a:fillRef>
          <a:effectRef idx="0">
            <a:schemeClr val="accent1"/>
          </a:effectRef>
          <a:fontRef idx="minor">
            <a:schemeClr val="dk1"/>
          </a:fontRef>
        </p:style>
        <p:txBody>
          <a:bodyPr rIns="54000" rtlCol="0" anchor="t" anchorCtr="0"/>
          <a:lstStyle/>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関係者間の情報共有</a:t>
            </a:r>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サービス提供主体間の連携の</a:t>
            </a:r>
            <a:r>
              <a:rPr lang="ja-JP" altLang="en-US" sz="1100" dirty="0" smtClean="0">
                <a:solidFill>
                  <a:prstClr val="black"/>
                </a:solidFill>
                <a:latin typeface="ＭＳ ゴシック" panose="020B0609070205080204" pitchFamily="49" charset="-128"/>
                <a:ea typeface="ＭＳ ゴシック" panose="020B0609070205080204" pitchFamily="49" charset="-128"/>
              </a:rPr>
              <a:t>体制</a:t>
            </a:r>
            <a:endParaRPr lang="en-US" altLang="ja-JP" sz="1100" dirty="0" smtClean="0">
              <a:solidFill>
                <a:prstClr val="black"/>
              </a:solidFill>
              <a:latin typeface="ＭＳ ゴシック" panose="020B0609070205080204" pitchFamily="49" charset="-128"/>
              <a:ea typeface="ＭＳ ゴシック" panose="020B0609070205080204" pitchFamily="49" charset="-128"/>
            </a:endParaRPr>
          </a:p>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a:t>
            </a:r>
            <a:r>
              <a:rPr lang="ja-JP" altLang="en-US" sz="1100" dirty="0" smtClean="0">
                <a:solidFill>
                  <a:prstClr val="black"/>
                </a:solidFill>
                <a:latin typeface="ＭＳ ゴシック" panose="020B0609070205080204" pitchFamily="49" charset="-128"/>
                <a:ea typeface="ＭＳ ゴシック" panose="020B0609070205080204" pitchFamily="49" charset="-128"/>
              </a:rPr>
              <a:t>　づくり</a:t>
            </a:r>
            <a:r>
              <a:rPr lang="ja-JP" altLang="en-US" sz="1100" dirty="0">
                <a:solidFill>
                  <a:prstClr val="black"/>
                </a:solidFill>
                <a:latin typeface="ＭＳ ゴシック" panose="020B0609070205080204" pitchFamily="49" charset="-128"/>
                <a:ea typeface="ＭＳ ゴシック" panose="020B0609070205080204" pitchFamily="49" charset="-128"/>
              </a:rPr>
              <a:t>　など　</a:t>
            </a:r>
          </a:p>
        </p:txBody>
      </p:sp>
      <p:sp>
        <p:nvSpPr>
          <p:cNvPr id="32" name="正方形/長方形 31"/>
          <p:cNvSpPr/>
          <p:nvPr/>
        </p:nvSpPr>
        <p:spPr>
          <a:xfrm>
            <a:off x="6197790" y="2060808"/>
            <a:ext cx="2804197" cy="757680"/>
          </a:xfrm>
          <a:prstGeom prst="rect">
            <a:avLst/>
          </a:prstGeom>
        </p:spPr>
        <p:style>
          <a:lnRef idx="2">
            <a:schemeClr val="accent1"/>
          </a:lnRef>
          <a:fillRef idx="1">
            <a:schemeClr val="lt1"/>
          </a:fillRef>
          <a:effectRef idx="0">
            <a:schemeClr val="accent1"/>
          </a:effectRef>
          <a:fontRef idx="minor">
            <a:schemeClr val="dk1"/>
          </a:fontRef>
        </p:style>
        <p:txBody>
          <a:bodyPr rtlCol="0" anchor="t" anchorCtr="0"/>
          <a:lstStyle/>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地域の支援ニーズとサービス</a:t>
            </a:r>
            <a:r>
              <a:rPr lang="ja-JP" altLang="en-US" sz="1100" dirty="0" smtClean="0">
                <a:solidFill>
                  <a:prstClr val="black"/>
                </a:solidFill>
                <a:latin typeface="ＭＳ ゴシック" panose="020B0609070205080204" pitchFamily="49" charset="-128"/>
                <a:ea typeface="ＭＳ ゴシック" panose="020B0609070205080204" pitchFamily="49" charset="-128"/>
              </a:rPr>
              <a:t>提供</a:t>
            </a:r>
            <a:endParaRPr lang="en-US" altLang="ja-JP" sz="1100" dirty="0" smtClean="0">
              <a:solidFill>
                <a:prstClr val="black"/>
              </a:solidFill>
              <a:latin typeface="ＭＳ ゴシック" panose="020B0609070205080204" pitchFamily="49" charset="-128"/>
              <a:ea typeface="ＭＳ ゴシック" panose="020B0609070205080204" pitchFamily="49" charset="-128"/>
            </a:endParaRPr>
          </a:p>
          <a:p>
            <a:pPr marL="180000" indent="-457200"/>
            <a:r>
              <a:rPr lang="ja-JP" altLang="en-US" sz="1100" dirty="0">
                <a:solidFill>
                  <a:prstClr val="black"/>
                </a:solidFill>
                <a:latin typeface="ＭＳ ゴシック" panose="020B0609070205080204" pitchFamily="49" charset="-128"/>
                <a:ea typeface="ＭＳ ゴシック" panose="020B0609070205080204" pitchFamily="49" charset="-128"/>
              </a:rPr>
              <a:t>　</a:t>
            </a:r>
            <a:r>
              <a:rPr lang="ja-JP" altLang="en-US" sz="1100" dirty="0" smtClean="0">
                <a:solidFill>
                  <a:prstClr val="black"/>
                </a:solidFill>
                <a:latin typeface="ＭＳ ゴシック" panose="020B0609070205080204" pitchFamily="49" charset="-128"/>
                <a:ea typeface="ＭＳ ゴシック" panose="020B0609070205080204" pitchFamily="49" charset="-128"/>
              </a:rPr>
              <a:t>　主体</a:t>
            </a:r>
            <a:r>
              <a:rPr lang="ja-JP" altLang="en-US" sz="1100" dirty="0">
                <a:solidFill>
                  <a:prstClr val="black"/>
                </a:solidFill>
                <a:latin typeface="ＭＳ ゴシック" panose="020B0609070205080204" pitchFamily="49" charset="-128"/>
                <a:ea typeface="ＭＳ ゴシック" panose="020B0609070205080204" pitchFamily="49" charset="-128"/>
              </a:rPr>
              <a:t>の活動を</a:t>
            </a:r>
            <a:r>
              <a:rPr lang="ja-JP" altLang="en-US" sz="1100" dirty="0" smtClean="0">
                <a:solidFill>
                  <a:prstClr val="black"/>
                </a:solidFill>
                <a:latin typeface="ＭＳ ゴシック" panose="020B0609070205080204" pitchFamily="49" charset="-128"/>
                <a:ea typeface="ＭＳ ゴシック" panose="020B0609070205080204" pitchFamily="49" charset="-128"/>
              </a:rPr>
              <a:t>マッチング</a:t>
            </a:r>
            <a:r>
              <a:rPr lang="ja-JP" altLang="en-US" sz="1100" dirty="0">
                <a:solidFill>
                  <a:prstClr val="black"/>
                </a:solidFill>
                <a:latin typeface="ＭＳ ゴシック" panose="020B0609070205080204" pitchFamily="49" charset="-128"/>
                <a:ea typeface="ＭＳ ゴシック" panose="020B0609070205080204" pitchFamily="49" charset="-128"/>
              </a:rPr>
              <a:t>　など</a:t>
            </a:r>
            <a:endParaRPr lang="en-US" altLang="ja-JP" sz="1100" dirty="0">
              <a:solidFill>
                <a:prstClr val="black"/>
              </a:solidFill>
              <a:latin typeface="ＭＳ ゴシック" panose="020B0609070205080204" pitchFamily="49" charset="-128"/>
              <a:ea typeface="ＭＳ ゴシック" panose="020B0609070205080204" pitchFamily="49" charset="-128"/>
            </a:endParaRPr>
          </a:p>
        </p:txBody>
      </p:sp>
      <p:grpSp>
        <p:nvGrpSpPr>
          <p:cNvPr id="4" name="グループ化 41"/>
          <p:cNvGrpSpPr/>
          <p:nvPr/>
        </p:nvGrpSpPr>
        <p:grpSpPr>
          <a:xfrm>
            <a:off x="542839" y="5214975"/>
            <a:ext cx="8459147" cy="452522"/>
            <a:chOff x="423839" y="2963217"/>
            <a:chExt cx="9224985" cy="613915"/>
          </a:xfrm>
        </p:grpSpPr>
        <p:sp>
          <p:nvSpPr>
            <p:cNvPr id="34" name="正方形/長方形 33"/>
            <p:cNvSpPr/>
            <p:nvPr/>
          </p:nvSpPr>
          <p:spPr>
            <a:xfrm>
              <a:off x="423839" y="2963217"/>
              <a:ext cx="9224985" cy="613915"/>
            </a:xfrm>
            <a:prstGeom prst="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ja-JP" sz="1600" b="1" spc="-100" dirty="0">
                <a:solidFill>
                  <a:prstClr val="black"/>
                </a:solidFill>
              </a:endParaRPr>
            </a:p>
          </p:txBody>
        </p:sp>
        <p:sp>
          <p:nvSpPr>
            <p:cNvPr id="35" name="円/楕円 34"/>
            <p:cNvSpPr/>
            <p:nvPr/>
          </p:nvSpPr>
          <p:spPr>
            <a:xfrm>
              <a:off x="2324157" y="3090932"/>
              <a:ext cx="1393997" cy="379327"/>
            </a:xfrm>
            <a:prstGeom prst="ellipse">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prstClr val="black"/>
                  </a:solidFill>
                  <a:latin typeface="メイリオ" pitchFamily="50" charset="-128"/>
                  <a:ea typeface="メイリオ" pitchFamily="50" charset="-128"/>
                </a:rPr>
                <a:t>民間企業</a:t>
              </a:r>
            </a:p>
          </p:txBody>
        </p:sp>
        <p:sp>
          <p:nvSpPr>
            <p:cNvPr id="36" name="円/楕円 35"/>
            <p:cNvSpPr/>
            <p:nvPr/>
          </p:nvSpPr>
          <p:spPr>
            <a:xfrm>
              <a:off x="5660144" y="3114016"/>
              <a:ext cx="1876063" cy="372451"/>
            </a:xfrm>
            <a:prstGeom prst="ellipse">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prstClr val="black"/>
                  </a:solidFill>
                  <a:latin typeface="メイリオ" pitchFamily="50" charset="-128"/>
                  <a:ea typeface="メイリオ" pitchFamily="50" charset="-128"/>
                </a:rPr>
                <a:t>ボランティア</a:t>
              </a:r>
            </a:p>
          </p:txBody>
        </p:sp>
        <p:sp>
          <p:nvSpPr>
            <p:cNvPr id="37" name="円/楕円 36"/>
            <p:cNvSpPr/>
            <p:nvPr/>
          </p:nvSpPr>
          <p:spPr>
            <a:xfrm>
              <a:off x="606364" y="3073072"/>
              <a:ext cx="1488015" cy="436270"/>
            </a:xfrm>
            <a:prstGeom prst="ellipse">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prstClr val="black"/>
                  </a:solidFill>
                  <a:latin typeface="メイリオ" pitchFamily="50" charset="-128"/>
                  <a:ea typeface="メイリオ" pitchFamily="50" charset="-128"/>
                </a:rPr>
                <a:t>ＮＰＯ</a:t>
              </a:r>
            </a:p>
          </p:txBody>
        </p:sp>
        <p:sp>
          <p:nvSpPr>
            <p:cNvPr id="39" name="円/楕円 38"/>
            <p:cNvSpPr/>
            <p:nvPr/>
          </p:nvSpPr>
          <p:spPr>
            <a:xfrm>
              <a:off x="3941157" y="3090932"/>
              <a:ext cx="1545895" cy="422742"/>
            </a:xfrm>
            <a:prstGeom prst="ellipse">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prstClr val="black"/>
                  </a:solidFill>
                  <a:latin typeface="メイリオ" pitchFamily="50" charset="-128"/>
                  <a:ea typeface="メイリオ" pitchFamily="50" charset="-128"/>
                </a:rPr>
                <a:t>協同組合</a:t>
              </a:r>
            </a:p>
          </p:txBody>
        </p:sp>
        <p:sp>
          <p:nvSpPr>
            <p:cNvPr id="40" name="円/楕円 39"/>
            <p:cNvSpPr/>
            <p:nvPr/>
          </p:nvSpPr>
          <p:spPr>
            <a:xfrm>
              <a:off x="7686596" y="3102496"/>
              <a:ext cx="1698251" cy="406845"/>
            </a:xfrm>
            <a:prstGeom prst="ellipse">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prstClr val="black"/>
                  </a:solidFill>
                  <a:latin typeface="メイリオ" pitchFamily="50" charset="-128"/>
                  <a:ea typeface="メイリオ" pitchFamily="50" charset="-128"/>
                </a:rPr>
                <a:t>社会福祉法人</a:t>
              </a:r>
            </a:p>
          </p:txBody>
        </p:sp>
      </p:grpSp>
      <p:sp>
        <p:nvSpPr>
          <p:cNvPr id="43" name="正方形/長方形 42"/>
          <p:cNvSpPr/>
          <p:nvPr/>
        </p:nvSpPr>
        <p:spPr>
          <a:xfrm>
            <a:off x="527231" y="4877955"/>
            <a:ext cx="8454627" cy="360000"/>
          </a:xfrm>
          <a:prstGeom prst="rect">
            <a:avLst/>
          </a:prstGeom>
          <a:gradFill>
            <a:gsLst>
              <a:gs pos="31000">
                <a:schemeClr val="bg1"/>
              </a:gs>
              <a:gs pos="80000">
                <a:schemeClr val="accent3">
                  <a:satMod val="110000"/>
                  <a:lumMod val="100000"/>
                  <a:shade val="100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400" b="1" dirty="0">
                <a:solidFill>
                  <a:schemeClr val="tx1"/>
                </a:solidFill>
                <a:latin typeface="HG丸ｺﾞｼｯｸM-PRO" panose="020F0600000000000000" pitchFamily="50" charset="-128"/>
                <a:ea typeface="HG丸ｺﾞｼｯｸM-PRO" panose="020F0600000000000000" pitchFamily="50" charset="-128"/>
              </a:rPr>
              <a:t>生活支援・介護予防サービスの多様な関係主体の参画例</a:t>
            </a:r>
          </a:p>
        </p:txBody>
      </p:sp>
      <p:sp>
        <p:nvSpPr>
          <p:cNvPr id="14" name="加算記号 13"/>
          <p:cNvSpPr/>
          <p:nvPr/>
        </p:nvSpPr>
        <p:spPr>
          <a:xfrm>
            <a:off x="4555887" y="4107515"/>
            <a:ext cx="399006" cy="43204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テキスト ボックス 14"/>
          <p:cNvSpPr txBox="1"/>
          <p:nvPr/>
        </p:nvSpPr>
        <p:spPr>
          <a:xfrm>
            <a:off x="450960" y="5872006"/>
            <a:ext cx="8549779" cy="646331"/>
          </a:xfrm>
          <a:prstGeom prst="rect">
            <a:avLst/>
          </a:prstGeom>
          <a:noFill/>
        </p:spPr>
        <p:txBody>
          <a:bodyPr wrap="square" rtlCol="0">
            <a:spAutoFit/>
          </a:bodyPr>
          <a:lstStyle/>
          <a:p>
            <a:pPr marL="252000" indent="-457200"/>
            <a:r>
              <a:rPr lang="en-US" altLang="ja-JP" sz="1200" dirty="0">
                <a:solidFill>
                  <a:prstClr val="black"/>
                </a:solidFill>
                <a:latin typeface="ＭＳ Ｐゴシック"/>
              </a:rPr>
              <a:t>※</a:t>
            </a:r>
            <a:r>
              <a:rPr lang="ja-JP" altLang="en-US" sz="1200" dirty="0">
                <a:solidFill>
                  <a:prstClr val="black"/>
                </a:solidFill>
                <a:latin typeface="ＭＳ Ｐゴシック"/>
              </a:rPr>
              <a:t>１　これらの取組については、平成２６年度予算においても先行的に取り組めるよう５億円を計上。</a:t>
            </a:r>
            <a:endParaRPr lang="en-US" altLang="ja-JP" sz="1200" dirty="0">
              <a:solidFill>
                <a:prstClr val="black"/>
              </a:solidFill>
              <a:latin typeface="ＭＳ Ｐゴシック"/>
            </a:endParaRPr>
          </a:p>
          <a:p>
            <a:pPr marL="252000" indent="-457200"/>
            <a:r>
              <a:rPr lang="en-US" altLang="ja-JP" sz="1200" dirty="0">
                <a:solidFill>
                  <a:prstClr val="black"/>
                </a:solidFill>
                <a:latin typeface="ＭＳ Ｐゴシック"/>
              </a:rPr>
              <a:t>※</a:t>
            </a:r>
            <a:r>
              <a:rPr lang="ja-JP" altLang="en-US" sz="1200" dirty="0">
                <a:solidFill>
                  <a:prstClr val="black"/>
                </a:solidFill>
                <a:latin typeface="ＭＳ Ｐゴシック"/>
              </a:rPr>
              <a:t>２　コーディネーターの職種や配置場所については、一律には限定せず、地域の実情に応じて多様な主体が活用できる仕組みとする予定であるが、市町村や地域包括支援センターと連携しながら活動することが重要</a:t>
            </a:r>
          </a:p>
        </p:txBody>
      </p:sp>
      <p:sp>
        <p:nvSpPr>
          <p:cNvPr id="25" name="スライド番号プレースホルダー 3"/>
          <p:cNvSpPr>
            <a:spLocks noGrp="1"/>
          </p:cNvSpPr>
          <p:nvPr>
            <p:ph type="sldNum" sz="quarter" idx="12"/>
          </p:nvPr>
        </p:nvSpPr>
        <p:spPr>
          <a:xfrm>
            <a:off x="6964903" y="6525423"/>
            <a:ext cx="2133600" cy="365125"/>
          </a:xfrm>
        </p:spPr>
        <p:txBody>
          <a:bodyPr/>
          <a:lstStyle/>
          <a:p>
            <a:fld id="{32927FFD-3D24-4EC2-AEC8-E83A8D96C0AC}" type="slidenum">
              <a:rPr lang="ja-JP" altLang="en-US" sz="1600" smtClean="0">
                <a:solidFill>
                  <a:prstClr val="white"/>
                </a:solidFill>
              </a:rPr>
              <a:pPr/>
              <a:t>1</a:t>
            </a:fld>
            <a:endParaRPr lang="ja-JP" altLang="en-US" sz="1600" dirty="0">
              <a:solidFill>
                <a:prstClr val="white"/>
              </a:solidFill>
            </a:endParaRPr>
          </a:p>
        </p:txBody>
      </p:sp>
      <p:sp>
        <p:nvSpPr>
          <p:cNvPr id="2" name="大かっこ 1"/>
          <p:cNvSpPr/>
          <p:nvPr/>
        </p:nvSpPr>
        <p:spPr>
          <a:xfrm>
            <a:off x="492657" y="3284984"/>
            <a:ext cx="8508082" cy="720080"/>
          </a:xfrm>
          <a:prstGeom prst="bracketPair">
            <a:avLst>
              <a:gd name="adj" fmla="val 1490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8" name="スライド番号プレースホルダー 3"/>
          <p:cNvSpPr txBox="1">
            <a:spLocks/>
          </p:cNvSpPr>
          <p:nvPr/>
        </p:nvSpPr>
        <p:spPr>
          <a:xfrm>
            <a:off x="7064755" y="6550479"/>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8734358" y="5443809"/>
            <a:ext cx="247495" cy="262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a:t>
            </a:r>
          </a:p>
        </p:txBody>
      </p:sp>
      <p:sp>
        <p:nvSpPr>
          <p:cNvPr id="33" name="テキスト ボックス 32"/>
          <p:cNvSpPr txBox="1"/>
          <p:nvPr/>
        </p:nvSpPr>
        <p:spPr>
          <a:xfrm>
            <a:off x="7361152" y="6339018"/>
            <a:ext cx="1540806" cy="261610"/>
          </a:xfrm>
          <a:prstGeom prst="rect">
            <a:avLst/>
          </a:prstGeom>
          <a:noFill/>
        </p:spPr>
        <p:txBody>
          <a:bodyPr wrap="none" rtlCol="0">
            <a:spAutoFit/>
          </a:bodyPr>
          <a:lstStyle/>
          <a:p>
            <a:r>
              <a:rPr kumimoji="1" lang="ja-JP" altLang="en-US" sz="1100" dirty="0" smtClean="0">
                <a:solidFill>
                  <a:srgbClr val="FF0000"/>
                </a:solidFill>
              </a:rPr>
              <a:t>（厚生労働省資料より）</a:t>
            </a:r>
            <a:endParaRPr kumimoji="1" lang="ja-JP" altLang="en-US" sz="1100" dirty="0">
              <a:solidFill>
                <a:srgbClr val="FF0000"/>
              </a:solidFill>
            </a:endParaRPr>
          </a:p>
        </p:txBody>
      </p:sp>
      <p:sp>
        <p:nvSpPr>
          <p:cNvPr id="38" name="正方形/長方形 37"/>
          <p:cNvSpPr/>
          <p:nvPr/>
        </p:nvSpPr>
        <p:spPr>
          <a:xfrm>
            <a:off x="6197790" y="1688280"/>
            <a:ext cx="2802949" cy="360000"/>
          </a:xfrm>
          <a:prstGeom prst="rect">
            <a:avLst/>
          </a:prstGeom>
          <a:ln/>
        </p:spPr>
        <p:style>
          <a:lnRef idx="2">
            <a:schemeClr val="dk1"/>
          </a:lnRef>
          <a:fillRef idx="1">
            <a:schemeClr val="lt1"/>
          </a:fillRef>
          <a:effectRef idx="0">
            <a:schemeClr val="dk1"/>
          </a:effectRef>
          <a:fontRef idx="minor">
            <a:schemeClr val="dk1"/>
          </a:fontRef>
        </p:style>
        <p:txBody>
          <a:bodyPr rIns="54000" rtlCol="0" anchor="ctr"/>
          <a:lstStyle/>
          <a:p>
            <a:pPr algn="ctr"/>
            <a:r>
              <a:rPr lang="ja-JP" altLang="en-US" sz="1200" b="1" dirty="0" smtClean="0">
                <a:solidFill>
                  <a:srgbClr val="9BBB59">
                    <a:lumMod val="50000"/>
                  </a:srgbClr>
                </a:solidFill>
                <a:latin typeface="HG丸ｺﾞｼｯｸM-PRO" panose="020F0600000000000000" pitchFamily="50" charset="-128"/>
                <a:ea typeface="HG丸ｺﾞｼｯｸM-PRO" panose="020F0600000000000000" pitchFamily="50" charset="-128"/>
              </a:rPr>
              <a:t>（Ｃ）</a:t>
            </a:r>
            <a:r>
              <a:rPr lang="ja-JP" altLang="en-US" sz="1200" b="1" dirty="0" smtClean="0">
                <a:solidFill>
                  <a:schemeClr val="tx1"/>
                </a:solidFill>
                <a:latin typeface="HG丸ｺﾞｼｯｸM-PRO" panose="020F0600000000000000" pitchFamily="50" charset="-128"/>
                <a:ea typeface="HG丸ｺﾞｼｯｸM-PRO" panose="020F0600000000000000" pitchFamily="50" charset="-128"/>
              </a:rPr>
              <a:t>ニーズ</a:t>
            </a:r>
            <a:r>
              <a:rPr lang="ja-JP" altLang="en-US" sz="1200" b="1" dirty="0">
                <a:solidFill>
                  <a:schemeClr val="tx1"/>
                </a:solidFill>
                <a:latin typeface="HG丸ｺﾞｼｯｸM-PRO" panose="020F0600000000000000" pitchFamily="50" charset="-128"/>
                <a:ea typeface="HG丸ｺﾞｼｯｸM-PRO" panose="020F0600000000000000" pitchFamily="50" charset="-128"/>
              </a:rPr>
              <a:t>と取組のマッチング</a:t>
            </a:r>
          </a:p>
        </p:txBody>
      </p:sp>
    </p:spTree>
    <p:extLst>
      <p:ext uri="{BB962C8B-B14F-4D97-AF65-F5344CB8AC3E}">
        <p14:creationId xmlns:p14="http://schemas.microsoft.com/office/powerpoint/2010/main" val="3964582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738188"/>
            <a:ext cx="8228013" cy="538162"/>
          </a:xfrm>
        </p:spPr>
        <p:txBody>
          <a:bodyPr rtlCol="0">
            <a:noAutofit/>
          </a:bodyPr>
          <a:lstStyle/>
          <a:p>
            <a:pPr marL="0" indent="0" fontAlgn="auto">
              <a:spcAft>
                <a:spcPts val="0"/>
              </a:spcAft>
              <a:buFont typeface="Arial" panose="020B0604020202020204" pitchFamily="34" charset="0"/>
              <a:buNone/>
              <a:defRPr/>
            </a:pP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創出</a:t>
            </a:r>
            <a:r>
              <a:rPr lang="ja-JP" altLang="en-US" sz="2400" spc="-100" dirty="0">
                <a:latin typeface="メイリオ" panose="020B0604030504040204" pitchFamily="50" charset="-128"/>
                <a:ea typeface="メイリオ" panose="020B0604030504040204" pitchFamily="50" charset="-128"/>
                <a:cs typeface="メイリオ" panose="020B0604030504040204" pitchFamily="50" charset="-128"/>
              </a:rPr>
              <a:t>しようとする</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活動の形態の</a:t>
            </a:r>
            <a:r>
              <a:rPr lang="ja-JP" altLang="en-US" sz="2400" spc="-100" dirty="0">
                <a:latin typeface="メイリオ" panose="020B0604030504040204" pitchFamily="50" charset="-128"/>
                <a:ea typeface="メイリオ" panose="020B0604030504040204" pitchFamily="50" charset="-128"/>
                <a:cs typeface="メイリオ" panose="020B0604030504040204" pitchFamily="50" charset="-128"/>
              </a:rPr>
              <a:t>選択と働きかけ</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71A553-2A5C-4149-93C4-2D9DA2B573BA}" type="slidenum">
              <a:rPr lang="ja-JP" altLang="en-US">
                <a:solidFill>
                  <a:srgbClr val="898989"/>
                </a:solidFill>
              </a:rPr>
              <a:pPr/>
              <a:t>19</a:t>
            </a:fld>
            <a:endParaRPr lang="en-US" altLang="ja-JP">
              <a:solidFill>
                <a:srgbClr val="898989"/>
              </a:solidFill>
            </a:endParaRPr>
          </a:p>
        </p:txBody>
      </p:sp>
      <p:sp>
        <p:nvSpPr>
          <p:cNvPr id="52227" name="テキスト ボックス 4"/>
          <p:cNvSpPr txBox="1">
            <a:spLocks noChangeArrowheads="1"/>
          </p:cNvSpPr>
          <p:nvPr/>
        </p:nvSpPr>
        <p:spPr bwMode="auto">
          <a:xfrm>
            <a:off x="811213" y="1427163"/>
            <a:ext cx="790733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それぞれの形態の特徴や全国の先進事例を学び、最も適切</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な</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形態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（複数あるのが通常）を選ぶ（事例集</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や本書を</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活用）</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住民が</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その活動にどう反応する</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かワークショップなどで感触を</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探る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リーダーとしてその活動を創り出す意思のある人物を見つける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a:buFont typeface="Arial" panose="020B0604020202020204"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一般住民にその活動の必要性を訴え、</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やる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気を引き出し、動きを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つくる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フォーラム、具体的な勉強会</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、研修会など</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222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足りない活動の創出・通則</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52230"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911" y="4088674"/>
            <a:ext cx="2123790" cy="18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738188"/>
            <a:ext cx="8228013" cy="538162"/>
          </a:xfrm>
        </p:spPr>
        <p:txBody>
          <a:bodyPr rtlCol="0">
            <a:noAutofit/>
          </a:bodyPr>
          <a:lstStyle/>
          <a:p>
            <a:pPr marL="0" indent="0" fontAlgn="auto">
              <a:spcAft>
                <a:spcPts val="0"/>
              </a:spcAft>
              <a:buFont typeface="Arial" panose="020B0604020202020204" pitchFamily="34" charset="0"/>
              <a:buNone/>
              <a:defRPr/>
            </a:pP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活動を創り出すリーダーに対する支援</a:t>
            </a:r>
            <a:endParaRPr lang="ja-JP" altLang="en-US" sz="2400" spc="-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8E907AD-F2E1-49D7-A407-9E8057DC536F}" type="slidenum">
              <a:rPr lang="ja-JP" altLang="en-US">
                <a:solidFill>
                  <a:srgbClr val="898989"/>
                </a:solidFill>
              </a:rPr>
              <a:pPr/>
              <a:t>20</a:t>
            </a:fld>
            <a:endParaRPr lang="en-US" altLang="ja-JP">
              <a:solidFill>
                <a:srgbClr val="898989"/>
              </a:solidFill>
            </a:endParaRPr>
          </a:p>
        </p:txBody>
      </p:sp>
      <p:sp>
        <p:nvSpPr>
          <p:cNvPr id="54275" name="テキスト ボックス 4"/>
          <p:cNvSpPr txBox="1">
            <a:spLocks noChangeArrowheads="1"/>
          </p:cNvSpPr>
          <p:nvPr/>
        </p:nvSpPr>
        <p:spPr bwMode="auto">
          <a:xfrm>
            <a:off x="628650" y="1427163"/>
            <a:ext cx="8051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一緒に活動しそうな仲間、支援者などを紹介する</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始めるために必要な資金、場所などをあっせんする</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必要な情報をその都度届ける</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活動を推進する上でつながっていることが有益な人や官民の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組織</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を</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紹介する</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広報に協力する</a:t>
            </a:r>
          </a:p>
        </p:txBody>
      </p:sp>
      <p:sp>
        <p:nvSpPr>
          <p:cNvPr id="5427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足りない活動の創出・通則</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54278" name="図 11"/>
          <p:cNvPicPr>
            <a:picLocks noChangeAspect="1"/>
          </p:cNvPicPr>
          <p:nvPr/>
        </p:nvPicPr>
        <p:blipFill>
          <a:blip r:embed="rId3" cstate="print">
            <a:extLst>
              <a:ext uri="{28A0092B-C50C-407E-A947-70E740481C1C}">
                <a14:useLocalDpi xmlns:a14="http://schemas.microsoft.com/office/drawing/2010/main" val="0"/>
              </a:ext>
            </a:extLst>
          </a:blip>
          <a:srcRect r="21735"/>
          <a:stretch>
            <a:fillRect/>
          </a:stretch>
        </p:blipFill>
        <p:spPr bwMode="auto">
          <a:xfrm>
            <a:off x="6784975" y="3984625"/>
            <a:ext cx="1706563"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留意事項</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4CBAABC-A571-40A9-A945-FA571CACF733}" type="slidenum">
              <a:rPr lang="ja-JP" altLang="en-US">
                <a:solidFill>
                  <a:srgbClr val="898989"/>
                </a:solidFill>
              </a:rPr>
              <a:pPr/>
              <a:t>21</a:t>
            </a:fld>
            <a:endParaRPr lang="en-US" altLang="ja-JP">
              <a:solidFill>
                <a:srgbClr val="898989"/>
              </a:solidFill>
            </a:endParaRPr>
          </a:p>
        </p:txBody>
      </p:sp>
      <p:sp>
        <p:nvSpPr>
          <p:cNvPr id="56323" name="テキスト ボックス 4"/>
          <p:cNvSpPr txBox="1">
            <a:spLocks noChangeArrowheads="1"/>
          </p:cNvSpPr>
          <p:nvPr/>
        </p:nvSpPr>
        <p:spPr bwMode="auto">
          <a:xfrm>
            <a:off x="628650" y="1363663"/>
            <a:ext cx="8058150"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選んだ形態の活動が継続・発展するか否かは、多様な要素がかかわっていて予測が難しいが、担い手のやる気が重要な要素であるから、やる気のリーダーに対しては、試行錯誤のつもりで積極的に挑戦すること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勧める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Arial" panose="020B0604020202020204"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を創り出す意思のある人がやろうとする活動から始める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（ニーズのある複数の活動をそろえて創り出す必要はなく</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、優先</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順位</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も原則としてつけない</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Arial"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やる気のあるリーダーがすぐに見つからない場合も、あきらめず幅広い分野に呼びかける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32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足りない活動の創出・通則</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留意事項（続）</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79F1209-1088-4147-AAE7-7EABCB118D3C}" type="slidenum">
              <a:rPr lang="ja-JP" altLang="en-US">
                <a:solidFill>
                  <a:srgbClr val="898989"/>
                </a:solidFill>
              </a:rPr>
              <a:pPr/>
              <a:t>22</a:t>
            </a:fld>
            <a:endParaRPr lang="en-US" altLang="ja-JP">
              <a:solidFill>
                <a:srgbClr val="898989"/>
              </a:solidFill>
            </a:endParaRPr>
          </a:p>
        </p:txBody>
      </p:sp>
      <p:sp>
        <p:nvSpPr>
          <p:cNvPr id="58371" name="テキスト ボックス 4"/>
          <p:cNvSpPr txBox="1">
            <a:spLocks noChangeArrowheads="1"/>
          </p:cNvSpPr>
          <p:nvPr/>
        </p:nvSpPr>
        <p:spPr bwMode="auto">
          <a:xfrm>
            <a:off x="628650" y="1363663"/>
            <a:ext cx="80518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それぞれの活動の内容ごと、あるいは形態ごとに得意な人を見つけ出して、生活支援コーディネーターのアシスタントとし、その仲間とチームを創り出していくようリードする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情報面、広報面、資金面などで、行政、地域包括支援センター、社会福祉協議会等</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と協働する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体制をつくる</a:t>
            </a:r>
          </a:p>
        </p:txBody>
      </p:sp>
      <p:sp>
        <p:nvSpPr>
          <p:cNvPr id="583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足りない活動の創出・通則</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タイトル 1"/>
          <p:cNvSpPr>
            <a:spLocks noGrp="1"/>
          </p:cNvSpPr>
          <p:nvPr>
            <p:ph type="ctrTitle"/>
          </p:nvPr>
        </p:nvSpPr>
        <p:spPr/>
        <p:txBody>
          <a:bodyPr/>
          <a:lstStyle/>
          <a:p>
            <a: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3600" b="1"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a:t>
            </a:r>
            <a: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b="1" smtClean="0">
                <a:latin typeface="メイリオ" panose="020B0604030504040204" pitchFamily="50" charset="-128"/>
                <a:ea typeface="メイリオ" panose="020B0604030504040204" pitchFamily="50" charset="-128"/>
                <a:cs typeface="メイリオ" panose="020B0604030504040204" pitchFamily="50" charset="-128"/>
              </a:rPr>
              <a:t>創出（各論）</a:t>
            </a:r>
          </a:p>
        </p:txBody>
      </p:sp>
      <p:sp>
        <p:nvSpPr>
          <p:cNvPr id="60418" name="タイトル 1"/>
          <p:cNvSpPr txBox="1">
            <a:spLocks/>
          </p:cNvSpPr>
          <p:nvPr/>
        </p:nvSpPr>
        <p:spPr bwMode="auto">
          <a:xfrm>
            <a:off x="628650" y="365125"/>
            <a:ext cx="7886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9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生活支援コーディネーター・協議体構成員の任務　その１</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ACEF2EB-3B25-4218-BE9A-435A5470F411}" type="slidenum">
              <a:rPr lang="ja-JP" altLang="en-US">
                <a:solidFill>
                  <a:srgbClr val="898989"/>
                </a:solidFill>
              </a:rPr>
              <a:pPr/>
              <a:t>23</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地縁活動</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46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7ECD1CC-4508-4E28-A85D-B4441676734E}" type="slidenum">
              <a:rPr lang="ja-JP" altLang="en-US">
                <a:solidFill>
                  <a:srgbClr val="898989"/>
                </a:solidFill>
              </a:rPr>
              <a:pPr/>
              <a:t>24</a:t>
            </a:fld>
            <a:endParaRPr lang="en-US" altLang="ja-JP">
              <a:solidFill>
                <a:srgbClr val="898989"/>
              </a:solidFill>
            </a:endParaRPr>
          </a:p>
        </p:txBody>
      </p:sp>
      <p:sp>
        <p:nvSpPr>
          <p:cNvPr id="7" name="テキスト ボックス 3"/>
          <p:cNvSpPr txBox="1">
            <a:spLocks noChangeArrowheads="1"/>
          </p:cNvSpPr>
          <p:nvPr/>
        </p:nvSpPr>
        <p:spPr bwMode="auto">
          <a:xfrm>
            <a:off x="1260475" y="4051300"/>
            <a:ext cx="662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lvl="1"/>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従来型：　町内会、自治会、老人会等</a:t>
            </a:r>
          </a:p>
          <a:p>
            <a:pPr lvl="1"/>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新　型：　地域協議会等　名称は多様</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助け合い活動からみた地縁組織の特徴</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551C10B-B4F2-4983-B632-7B94E7681E1C}" type="slidenum">
              <a:rPr lang="ja-JP" altLang="en-US">
                <a:solidFill>
                  <a:srgbClr val="898989"/>
                </a:solidFill>
              </a:rPr>
              <a:pPr/>
              <a:t>25</a:t>
            </a:fld>
            <a:endParaRPr lang="en-US" altLang="ja-JP">
              <a:solidFill>
                <a:srgbClr val="898989"/>
              </a:solidFill>
            </a:endParaRPr>
          </a:p>
        </p:txBody>
      </p:sp>
      <p:sp>
        <p:nvSpPr>
          <p:cNvPr id="5" name="テキスト ボックス 4"/>
          <p:cNvSpPr txBox="1"/>
          <p:nvPr/>
        </p:nvSpPr>
        <p:spPr>
          <a:xfrm>
            <a:off x="388938" y="1363663"/>
            <a:ext cx="8331200" cy="400110"/>
          </a:xfrm>
          <a:prstGeom prst="rect">
            <a:avLst/>
          </a:prstGeom>
          <a:noFill/>
        </p:spPr>
        <p:txBody>
          <a:bodyPr>
            <a:spAutoFit/>
          </a:bodyPr>
          <a:lstStyle/>
          <a:p>
            <a:pPr fontAlgn="auto">
              <a:spcBef>
                <a:spcPts val="0"/>
              </a:spcBef>
              <a:spcAft>
                <a:spcPts val="0"/>
              </a:spcAft>
              <a:defRPr/>
            </a:pP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（１）近くで生活している人の互助組織</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51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5" name="表 14"/>
          <p:cNvGraphicFramePr>
            <a:graphicFrameLocks noGrp="1"/>
          </p:cNvGraphicFramePr>
          <p:nvPr/>
        </p:nvGraphicFramePr>
        <p:xfrm>
          <a:off x="783771" y="2024744"/>
          <a:ext cx="7667898" cy="1297396"/>
        </p:xfrm>
        <a:graphic>
          <a:graphicData uri="http://schemas.openxmlformats.org/drawingml/2006/table">
            <a:tbl>
              <a:tblPr firstRow="1" bandRow="1">
                <a:tableStyleId>{5C22544A-7EE6-4342-B048-85BDC9FD1C3A}</a:tableStyleId>
              </a:tblPr>
              <a:tblGrid>
                <a:gridCol w="3244111"/>
                <a:gridCol w="4423787"/>
              </a:tblGrid>
              <a:tr h="1297396">
                <a:tc>
                  <a:txBody>
                    <a:bodyPr/>
                    <a:lstStyle/>
                    <a:p>
                      <a:pPr lvl="0" fontAlgn="auto">
                        <a:spcBef>
                          <a:spcPts val="0"/>
                        </a:spcBef>
                        <a:spcAft>
                          <a:spcPts val="0"/>
                        </a:spcAft>
                        <a:defRPr/>
                      </a:pPr>
                      <a:r>
                        <a:rPr lang="ja-JP" altLang="en-US"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手軽に助け合える</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342900" indent="-342900" fontAlgn="auto">
                        <a:lnSpc>
                          <a:spcPct val="150000"/>
                        </a:lnSpc>
                        <a:spcBef>
                          <a:spcPts val="0"/>
                        </a:spcBef>
                        <a:spcAft>
                          <a:spcPts val="0"/>
                        </a:spcAft>
                        <a:buFont typeface="Arial"/>
                        <a:buChar char="•"/>
                        <a:defRPr/>
                      </a:pPr>
                      <a:r>
                        <a:rPr lang="ja-JP" altLang="en-US"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手軽に助け合うことへのニーズは大</a:t>
                      </a:r>
                      <a:endParaRPr lang="en-US" altLang="ja-JP"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a:buChar char="•"/>
                        <a:defRPr/>
                      </a:pPr>
                      <a:r>
                        <a:rPr lang="ja-JP" altLang="en-US"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顔を合わせやすく、絆を結びやすい</a:t>
                      </a:r>
                      <a:endParaRPr lang="ja-JP" altLang="en-US"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2553595444"/>
              </p:ext>
            </p:extLst>
          </p:nvPr>
        </p:nvGraphicFramePr>
        <p:xfrm>
          <a:off x="783771" y="4519751"/>
          <a:ext cx="7667898" cy="1297396"/>
        </p:xfrm>
        <a:graphic>
          <a:graphicData uri="http://schemas.openxmlformats.org/drawingml/2006/table">
            <a:tbl>
              <a:tblPr firstRow="1" bandRow="1">
                <a:tableStyleId>{5C22544A-7EE6-4342-B048-85BDC9FD1C3A}</a:tableStyleId>
              </a:tblPr>
              <a:tblGrid>
                <a:gridCol w="3298557"/>
                <a:gridCol w="4369341"/>
              </a:tblGrid>
              <a:tr h="1297396">
                <a:tc>
                  <a:txBody>
                    <a:bodyPr/>
                    <a:lstStyle/>
                    <a:p>
                      <a:pPr lvl="0" fontAlgn="auto">
                        <a:spcBef>
                          <a:spcPts val="0"/>
                        </a:spcBef>
                        <a:spcAft>
                          <a:spcPts val="0"/>
                        </a:spcAft>
                        <a:defRPr/>
                      </a:pPr>
                      <a:r>
                        <a:rPr lang="ja-JP" altLang="en-US" sz="1600"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ただ･･･</a:t>
                      </a:r>
                      <a:endParaRPr lang="en-US" altLang="ja-JP" sz="1600"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auto">
                        <a:lnSpc>
                          <a:spcPct val="150000"/>
                        </a:lnSpc>
                        <a:spcBef>
                          <a:spcPts val="0"/>
                        </a:spcBef>
                        <a:spcAft>
                          <a:spcPts val="0"/>
                        </a:spcAft>
                        <a:defRPr/>
                      </a:pPr>
                      <a:r>
                        <a:rPr lang="ja-JP" altLang="en-US"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助け合う気のない人や</a:t>
                      </a:r>
                      <a:endParaRPr lang="en-US" altLang="ja-JP"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auto">
                        <a:spcBef>
                          <a:spcPts val="0"/>
                        </a:spcBef>
                        <a:spcAft>
                          <a:spcPts val="0"/>
                        </a:spcAft>
                        <a:defRPr/>
                      </a:pPr>
                      <a:r>
                        <a:rPr lang="ja-JP" altLang="en-US"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気の合わない人がいる</a:t>
                      </a:r>
                      <a:endParaRPr lang="en-US" altLang="ja-JP" sz="8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342900" indent="-342900" fontAlgn="auto">
                        <a:lnSpc>
                          <a:spcPct val="100000"/>
                        </a:lnSpc>
                        <a:spcBef>
                          <a:spcPts val="0"/>
                        </a:spcBef>
                        <a:spcAft>
                          <a:spcPts val="0"/>
                        </a:spcAft>
                        <a:buFont typeface="Arial" pitchFamily="34" charset="0"/>
                        <a:buChar char="•"/>
                        <a:defRPr/>
                      </a:pPr>
                      <a:r>
                        <a:rPr lang="ja-JP" altLang="en-US"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そのため、有志による新型地縁組織が生まれている</a:t>
                      </a:r>
                      <a:endParaRPr lang="ja-JP" altLang="en-US"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r>
            </a:tbl>
          </a:graphicData>
        </a:graphic>
      </p:graphicFrame>
      <p:sp>
        <p:nvSpPr>
          <p:cNvPr id="9" name="角丸四角形 8"/>
          <p:cNvSpPr/>
          <p:nvPr/>
        </p:nvSpPr>
        <p:spPr>
          <a:xfrm>
            <a:off x="1489166" y="3487782"/>
            <a:ext cx="6988628" cy="8621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テキスト ボックス 9"/>
          <p:cNvSpPr txBox="1"/>
          <p:nvPr/>
        </p:nvSpPr>
        <p:spPr>
          <a:xfrm>
            <a:off x="1554480" y="3553096"/>
            <a:ext cx="6844938" cy="738664"/>
          </a:xfrm>
          <a:prstGeom prst="rect">
            <a:avLst/>
          </a:prstGeom>
          <a:noFill/>
        </p:spPr>
        <p:txBody>
          <a:bodyPr wrap="square">
            <a:spAutoFit/>
          </a:bodyPr>
          <a:lstStyle/>
          <a:p>
            <a:pPr fontAlgn="auto">
              <a:spcBef>
                <a:spcPts val="0"/>
              </a:spcBef>
              <a:spcAft>
                <a:spcPts val="0"/>
              </a:spcAft>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この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メリット</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広げるため、近くに集会所を設けたり、気軽に集まれる工夫をし（カフェ、食堂など）、有志の活動を主催し（趣味、体操の会や、謝礼付きの清掃活動など）、また、誰もが関心を持つ活動（自治会主催の葬儀など）を行ってい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助け合い活動からみた地縁組織の特徴（続）</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551C10B-B4F2-4983-B632-7B94E7681E1C}" type="slidenum">
              <a:rPr lang="ja-JP" altLang="en-US">
                <a:solidFill>
                  <a:srgbClr val="898989"/>
                </a:solidFill>
              </a:rPr>
              <a:pPr/>
              <a:t>26</a:t>
            </a:fld>
            <a:endParaRPr lang="en-US" altLang="ja-JP">
              <a:solidFill>
                <a:srgbClr val="898989"/>
              </a:solidFill>
            </a:endParaRPr>
          </a:p>
        </p:txBody>
      </p:sp>
      <p:sp>
        <p:nvSpPr>
          <p:cNvPr id="5" name="テキスト ボックス 4"/>
          <p:cNvSpPr txBox="1"/>
          <p:nvPr/>
        </p:nvSpPr>
        <p:spPr>
          <a:xfrm>
            <a:off x="388938" y="1363663"/>
            <a:ext cx="8331200" cy="400110"/>
          </a:xfrm>
          <a:prstGeom prst="rect">
            <a:avLst/>
          </a:prstGeom>
          <a:noFill/>
        </p:spPr>
        <p:txBody>
          <a:bodyPr>
            <a:spAutoFit/>
          </a:bodyP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（２）古くからの知り合いが住んでいる</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51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5" name="表 14"/>
          <p:cNvGraphicFramePr>
            <a:graphicFrameLocks noGrp="1"/>
          </p:cNvGraphicFramePr>
          <p:nvPr/>
        </p:nvGraphicFramePr>
        <p:xfrm>
          <a:off x="783771" y="2024744"/>
          <a:ext cx="7667898" cy="1297396"/>
        </p:xfrm>
        <a:graphic>
          <a:graphicData uri="http://schemas.openxmlformats.org/drawingml/2006/table">
            <a:tbl>
              <a:tblPr firstRow="1" bandRow="1">
                <a:tableStyleId>{5C22544A-7EE6-4342-B048-85BDC9FD1C3A}</a:tableStyleId>
              </a:tblPr>
              <a:tblGrid>
                <a:gridCol w="3244111"/>
                <a:gridCol w="4423787"/>
              </a:tblGrid>
              <a:tr h="1297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絆が強い</a:t>
                      </a:r>
                      <a:endPar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a:txBody>
                    <a:bodyPr/>
                    <a:lstStyle/>
                    <a:p>
                      <a:pPr marL="342900" indent="-342900" fontAlgn="auto">
                        <a:lnSpc>
                          <a:spcPct val="150000"/>
                        </a:lnSpc>
                        <a:spcBef>
                          <a:spcPts val="0"/>
                        </a:spcBef>
                        <a:spcAft>
                          <a:spcPts val="0"/>
                        </a:spcAft>
                        <a:buFont typeface="Arial"/>
                        <a:buChar char="•"/>
                        <a:defRPr/>
                      </a:pPr>
                      <a:r>
                        <a:rPr lang="ja-JP" altLang="en-US"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自然な助け合いが行われやすい</a:t>
                      </a:r>
                    </a:p>
                    <a:p>
                      <a:pPr marL="342900" indent="-342900" fontAlgn="auto">
                        <a:lnSpc>
                          <a:spcPct val="150000"/>
                        </a:lnSpc>
                        <a:spcBef>
                          <a:spcPts val="0"/>
                        </a:spcBef>
                        <a:spcAft>
                          <a:spcPts val="0"/>
                        </a:spcAft>
                        <a:buFont typeface="Arial"/>
                        <a:buChar char="•"/>
                        <a:defRPr/>
                      </a:pPr>
                      <a:r>
                        <a:rPr lang="ja-JP" altLang="en-US"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活動に誘い込みやすい</a:t>
                      </a:r>
                      <a:endParaRPr kumimoji="1" lang="ja-JP" altLang="en-US" b="0" dirty="0">
                        <a:solidFill>
                          <a:schemeClr val="tx1"/>
                        </a:solidFill>
                      </a:endParaRP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1411385203"/>
              </p:ext>
            </p:extLst>
          </p:nvPr>
        </p:nvGraphicFramePr>
        <p:xfrm>
          <a:off x="783771" y="4506688"/>
          <a:ext cx="7667898" cy="1297396"/>
        </p:xfrm>
        <a:graphic>
          <a:graphicData uri="http://schemas.openxmlformats.org/drawingml/2006/table">
            <a:tbl>
              <a:tblPr firstRow="1" bandRow="1">
                <a:tableStyleId>{5C22544A-7EE6-4342-B048-85BDC9FD1C3A}</a:tableStyleId>
              </a:tblPr>
              <a:tblGrid>
                <a:gridCol w="3317966"/>
                <a:gridCol w="4349932"/>
              </a:tblGrid>
              <a:tr h="1297396">
                <a:tc>
                  <a:txBody>
                    <a:bodyPr/>
                    <a:lstStyle/>
                    <a:p>
                      <a:pPr lvl="0" fontAlgn="auto">
                        <a:spcBef>
                          <a:spcPts val="0"/>
                        </a:spcBef>
                        <a:spcAft>
                          <a:spcPts val="0"/>
                        </a:spcAft>
                        <a:defRPr/>
                      </a:pPr>
                      <a:r>
                        <a:rPr lang="ja-JP" altLang="en-US" sz="1600"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ただ･･･</a:t>
                      </a:r>
                      <a:endParaRPr lang="en-US" altLang="ja-JP" sz="1600"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auto">
                        <a:lnSpc>
                          <a:spcPct val="150000"/>
                        </a:lnSpc>
                        <a:spcBef>
                          <a:spcPts val="0"/>
                        </a:spcBef>
                        <a:spcAft>
                          <a:spcPts val="0"/>
                        </a:spcAft>
                        <a:defRPr/>
                      </a:pPr>
                      <a:r>
                        <a:rPr lang="ja-JP" altLang="en-US"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新しく転入してきた人が</a:t>
                      </a:r>
                      <a:endParaRPr lang="en-US" altLang="ja-JP"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auto">
                        <a:spcBef>
                          <a:spcPts val="0"/>
                        </a:spcBef>
                        <a:spcAft>
                          <a:spcPts val="0"/>
                        </a:spcAft>
                        <a:defRPr/>
                      </a:pPr>
                      <a:r>
                        <a:rPr lang="ja-JP" altLang="en-US" b="0" u="none"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絆を結びにくいことがある</a:t>
                      </a:r>
                      <a:endParaRPr lang="en-US" altLang="ja-JP" sz="8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342900" indent="-342900" fontAlgn="auto">
                        <a:spcBef>
                          <a:spcPts val="0"/>
                        </a:spcBef>
                        <a:spcAft>
                          <a:spcPts val="0"/>
                        </a:spcAft>
                        <a:buFont typeface="Arial" pitchFamily="34" charset="0"/>
                        <a:buChar char="•"/>
                        <a:defRPr/>
                      </a:pPr>
                      <a:r>
                        <a:rPr lang="ja-JP" altLang="en-US"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そのため、地域に新住民のグループができ、その仲間で助け合い活動を始めることがある</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8" y="3375475"/>
            <a:ext cx="1855380" cy="2663864"/>
          </a:xfrm>
          <a:prstGeom prst="rect">
            <a:avLst/>
          </a:prstGeom>
        </p:spPr>
      </p:pic>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従来型の地縁組織を活性化させた事例</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27</a:t>
            </a:fld>
            <a:endParaRPr lang="en-US" altLang="ja-JP">
              <a:solidFill>
                <a:srgbClr val="898989"/>
              </a:solidFill>
            </a:endParaRPr>
          </a:p>
        </p:txBody>
      </p:sp>
      <p:sp>
        <p:nvSpPr>
          <p:cNvPr id="66563" name="テキスト ボックス 4"/>
          <p:cNvSpPr txBox="1">
            <a:spLocks noChangeArrowheads="1"/>
          </p:cNvSpPr>
          <p:nvPr/>
        </p:nvSpPr>
        <p:spPr bwMode="auto">
          <a:xfrm>
            <a:off x="628650" y="1243015"/>
            <a:ext cx="80518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buFont typeface="Wingdings" pitchFamily="2" charset="2"/>
              <a:buChar char="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町内会等</a:t>
            </a:r>
          </a:p>
          <a:p>
            <a:pPr fontAlgn="auto">
              <a:lnSpc>
                <a:spcPct val="200000"/>
              </a:lnSpc>
              <a:spcBef>
                <a:spcPts val="0"/>
              </a:spcBef>
              <a:spcAft>
                <a:spcPts val="0"/>
              </a:spcAft>
              <a:defRPr/>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鹿児島県鹿屋市　打馬町内会</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550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戸）</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ある高齢者からの要望をきっかけに、民生委員の呼びかけに打馬町内会長が応え、公民館を使ってのサロン活動が始まった。活発な活動は地域の多くの高齢者のいきがいとなっているほか、助け合い活動の素地にもなっ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年に社協の地域福祉推進事業のモデル地区となり、地域のニーズを調査した結果、「打馬あんしん安全見守り隊」を組織しての見守り・</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声かけ活動や、電球の取り替え等生活を支援する助け合い</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活動が始まった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月、認知症者や家族への支援活動として、</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鹿屋市内で初の高齢者徘徊模擬訓練を実施するなど、</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福祉に関する意識が高い</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1" name="表 10"/>
          <p:cNvGraphicFramePr>
            <a:graphicFrameLocks noGrp="1"/>
          </p:cNvGraphicFramePr>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市の人口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108,000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24.80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12" name="テキスト ボックス 4"/>
          <p:cNvSpPr txBox="1">
            <a:spLocks noChangeArrowheads="1"/>
          </p:cNvSpPr>
          <p:nvPr/>
        </p:nvSpPr>
        <p:spPr bwMode="auto">
          <a:xfrm>
            <a:off x="1561021" y="1576510"/>
            <a:ext cx="8489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かの</a:t>
            </a:r>
            <a:r>
              <a:rPr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や</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4"/>
          <p:cNvSpPr txBox="1">
            <a:spLocks noChangeArrowheads="1"/>
          </p:cNvSpPr>
          <p:nvPr/>
        </p:nvSpPr>
        <p:spPr bwMode="auto">
          <a:xfrm>
            <a:off x="2458986" y="1576510"/>
            <a:ext cx="8489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うつま</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7507232" y="4425377"/>
            <a:ext cx="1107996"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鹿児島県</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9" name="四角形吹き出し 8"/>
          <p:cNvSpPr/>
          <p:nvPr/>
        </p:nvSpPr>
        <p:spPr>
          <a:xfrm>
            <a:off x="5983939" y="4816243"/>
            <a:ext cx="1068947" cy="356452"/>
          </a:xfrm>
          <a:prstGeom prst="wedgeRectCallout">
            <a:avLst>
              <a:gd name="adj1" fmla="val 120131"/>
              <a:gd name="adj2" fmla="val -22954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092531" y="4794709"/>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鹿屋市</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従来型の地縁組織を活性化させた事例（続）</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28</a:t>
            </a:fld>
            <a:endParaRPr lang="en-US" altLang="ja-JP">
              <a:solidFill>
                <a:srgbClr val="898989"/>
              </a:solidFill>
            </a:endParaRPr>
          </a:p>
        </p:txBody>
      </p:sp>
      <p:sp>
        <p:nvSpPr>
          <p:cNvPr id="66563" name="テキスト ボックス 4"/>
          <p:cNvSpPr txBox="1">
            <a:spLocks noChangeArrowheads="1"/>
          </p:cNvSpPr>
          <p:nvPr/>
        </p:nvSpPr>
        <p:spPr bwMode="auto">
          <a:xfrm>
            <a:off x="628650" y="1363663"/>
            <a:ext cx="80518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沖縄県那覇市　市営真地団地　自治会</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380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戸）</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団地の集会所を利用したデイサービスの利用者が女性に偏っていたことから、男性高齢者の地域参加の場を設けるべく毎週金曜日百円でランチを提供する「百金食堂」を開設。口コミで話題になった結果、若い世代や団地外の近隣住民も集まる多世代共生の場となった。夏休みには多くの子どもで賑わっているほか、ボランティアには地域若者サポートステーションや小規模作業所等さまざまな団体が協力し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住民の買い物支援のための移動スーパーの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招致活動や、移動サービスなどの活動も行っている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0" name="表 9"/>
          <p:cNvGraphicFramePr>
            <a:graphicFrameLocks noGrp="1"/>
          </p:cNvGraphicFramePr>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市の人口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322,500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19.10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11" name="テキスト ボックス 4"/>
          <p:cNvSpPr txBox="1">
            <a:spLocks noChangeArrowheads="1"/>
          </p:cNvSpPr>
          <p:nvPr/>
        </p:nvSpPr>
        <p:spPr bwMode="auto">
          <a:xfrm>
            <a:off x="2697127" y="1202948"/>
            <a:ext cx="8489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まあじ</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133" y="3377964"/>
            <a:ext cx="2073498" cy="2540605"/>
          </a:xfrm>
          <a:prstGeom prst="rect">
            <a:avLst/>
          </a:prstGeom>
        </p:spPr>
      </p:pic>
      <p:sp>
        <p:nvSpPr>
          <p:cNvPr id="12" name="テキスト ボックス 11"/>
          <p:cNvSpPr txBox="1"/>
          <p:nvPr/>
        </p:nvSpPr>
        <p:spPr>
          <a:xfrm>
            <a:off x="7024806" y="4369805"/>
            <a:ext cx="877163" cy="369332"/>
          </a:xfrm>
          <a:prstGeom prst="rect">
            <a:avLst/>
          </a:prstGeom>
          <a:noFill/>
        </p:spPr>
        <p:txBody>
          <a:bodyPr wrap="none" rtlCol="0">
            <a:spAutoFit/>
          </a:bodyPr>
          <a:lstStyle/>
          <a:p>
            <a:r>
              <a:rPr lang="ja-JP" altLang="en-US" dirty="0">
                <a:latin typeface="HGS創英角ｺﾞｼｯｸUB" panose="020B0900000000000000" pitchFamily="50" charset="-128"/>
                <a:ea typeface="HGS創英角ｺﾞｼｯｸUB" panose="020B0900000000000000" pitchFamily="50" charset="-128"/>
              </a:rPr>
              <a:t>沖縄</a:t>
            </a:r>
            <a:r>
              <a:rPr kumimoji="1" lang="ja-JP" altLang="en-US" dirty="0" smtClean="0">
                <a:latin typeface="HGS創英角ｺﾞｼｯｸUB" panose="020B0900000000000000" pitchFamily="50" charset="-128"/>
                <a:ea typeface="HGS創英角ｺﾞｼｯｸUB" panose="020B0900000000000000" pitchFamily="50" charset="-128"/>
              </a:rPr>
              <a:t>県</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3" name="四角形吹き出し 12"/>
          <p:cNvSpPr/>
          <p:nvPr/>
        </p:nvSpPr>
        <p:spPr>
          <a:xfrm>
            <a:off x="7519350" y="5139860"/>
            <a:ext cx="1068947" cy="356452"/>
          </a:xfrm>
          <a:prstGeom prst="wedgeRectCallout">
            <a:avLst>
              <a:gd name="adj1" fmla="val -136496"/>
              <a:gd name="adj2" fmla="val 4277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627942" y="5118326"/>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那覇市</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395288" y="620173"/>
            <a:ext cx="8448675" cy="1281913"/>
          </a:xfrm>
          <a:prstGeom prst="roundRect">
            <a:avLst>
              <a:gd name="adj" fmla="val 1344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1300163" y="2007670"/>
            <a:ext cx="7354887" cy="4277216"/>
          </a:xfrm>
        </p:spPr>
        <p:txBody>
          <a:bodyPr rtlCol="0">
            <a:normAutofit/>
          </a:bodyPr>
          <a:lstStyle/>
          <a:p>
            <a:pPr marL="514350" indent="-514350" fontAlgn="auto">
              <a:spcAft>
                <a:spcPts val="0"/>
              </a:spcAft>
              <a:buFont typeface="+mj-lt"/>
              <a:buAutoNum type="arabicPeriod"/>
              <a:defRPr/>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目指す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地域像</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lnSpc>
                <a:spcPct val="200000"/>
              </a:lnSpc>
              <a:spcAft>
                <a:spcPts val="0"/>
              </a:spcAft>
              <a:buNone/>
              <a:defRP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生活支援コーディネーター・協議体構成員の任務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その１</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fontAlgn="auto">
              <a:spcAft>
                <a:spcPts val="0"/>
              </a:spcAft>
              <a:buFont typeface="+mj-lt"/>
              <a:buAutoNum type="arabicPeriod" startAt="2"/>
              <a:defRPr/>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足りない</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助け合い活動の創出（総論）</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７</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fontAlgn="auto">
              <a:spcAft>
                <a:spcPts val="0"/>
              </a:spcAft>
              <a:buFont typeface="Arial" panose="020B0604020202020204" pitchFamily="34" charset="0"/>
              <a:buNone/>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足りない</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活動の把握</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８</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fontAlgn="auto">
              <a:spcAft>
                <a:spcPts val="0"/>
              </a:spcAft>
              <a:buFont typeface="Arial" panose="020B0604020202020204" pitchFamily="34" charset="0"/>
              <a:buNone/>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足りない</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活動の創出・通則</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１６</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fontAlgn="auto">
              <a:spcAft>
                <a:spcPts val="0"/>
              </a:spcAft>
              <a:buFont typeface="Arial" panose="020B0604020202020204" pitchFamily="34" charset="0"/>
              <a:buAutoNum type="arabicPeriod" startAt="3"/>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２３</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971550" lvl="1" indent="-51435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3-1</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地縁</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活動</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２４</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3-2</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居場所</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４０</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3-3</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通貨</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４８</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3-4</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有償</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ボランティア</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５６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3-5</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「助け合い」としての移動サービス</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７０</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3-6</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「助け合い」としての配食</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７５</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目次</a:t>
            </a:r>
          </a:p>
        </p:txBody>
      </p:sp>
      <p:sp>
        <p:nvSpPr>
          <p:cNvPr id="7" name="正方形/長方形 6"/>
          <p:cNvSpPr/>
          <p:nvPr/>
        </p:nvSpPr>
        <p:spPr>
          <a:xfrm>
            <a:off x="395288" y="1945033"/>
            <a:ext cx="8448675" cy="4339853"/>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 name="テキスト ボックス 4"/>
          <p:cNvSpPr txBox="1"/>
          <p:nvPr/>
        </p:nvSpPr>
        <p:spPr>
          <a:xfrm>
            <a:off x="484188" y="663120"/>
            <a:ext cx="8359775" cy="1200329"/>
          </a:xfrm>
          <a:prstGeom prst="rect">
            <a:avLst/>
          </a:prstGeom>
          <a:noFill/>
        </p:spPr>
        <p:txBody>
          <a:bodyPr wrap="square" rtlCol="0">
            <a:spAutoFit/>
          </a:bodyPr>
          <a:lstStyle/>
          <a:p>
            <a:r>
              <a:rPr lang="ja-JP" altLang="en-US" dirty="0">
                <a:solidFill>
                  <a:srgbClr val="663300"/>
                </a:solidFill>
                <a:latin typeface="ＭＳ Ｐ明朝" panose="02020600040205080304" pitchFamily="18" charset="-128"/>
                <a:ea typeface="ＭＳ Ｐ明朝" panose="02020600040205080304" pitchFamily="18" charset="-128"/>
              </a:rPr>
              <a:t>この</a:t>
            </a:r>
            <a:r>
              <a:rPr lang="ja-JP" altLang="en-US" dirty="0" smtClean="0">
                <a:solidFill>
                  <a:srgbClr val="663300"/>
                </a:solidFill>
                <a:latin typeface="ＭＳ Ｐ明朝" panose="02020600040205080304" pitchFamily="18" charset="-128"/>
                <a:ea typeface="ＭＳ Ｐ明朝" panose="02020600040205080304" pitchFamily="18" charset="-128"/>
              </a:rPr>
              <a:t>ガイドブックは、第１層及び第２層の生活支援コーディネーター（地域支え合い推進員）及び協議体構成員が、地域に足りない助け合い活動を創り出し、また、助け合い・サービスを包括的に届けるためのネットワークをつくるのに必要な情報を整理して提供するものです。識見や技量を高める学習教材として活用いただければ幸いです。</a:t>
            </a:r>
            <a:endParaRPr kumimoji="1" lang="ja-JP" altLang="en-US" dirty="0">
              <a:solidFill>
                <a:srgbClr val="663300"/>
              </a:solidFill>
              <a:latin typeface="ＭＳ Ｐ明朝" panose="02020600040205080304" pitchFamily="18" charset="-128"/>
              <a:ea typeface="ＭＳ Ｐ明朝" panose="02020600040205080304" pitchFamily="18" charset="-128"/>
            </a:endParaRPr>
          </a:p>
        </p:txBody>
      </p:sp>
      <p:sp>
        <p:nvSpPr>
          <p:cNvPr id="10" name="コンテンツ プレースホルダー 2"/>
          <p:cNvSpPr txBox="1">
            <a:spLocks/>
          </p:cNvSpPr>
          <p:nvPr/>
        </p:nvSpPr>
        <p:spPr bwMode="auto">
          <a:xfrm>
            <a:off x="484188" y="2009921"/>
            <a:ext cx="1097869" cy="41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defRPr/>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目次</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従来型の地縁組織を活性化させた事例（続）</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29</a:t>
            </a:fld>
            <a:endParaRPr lang="en-US" altLang="ja-JP">
              <a:solidFill>
                <a:srgbClr val="898989"/>
              </a:solidFill>
            </a:endParaRPr>
          </a:p>
        </p:txBody>
      </p:sp>
      <p:sp>
        <p:nvSpPr>
          <p:cNvPr id="66563" name="テキスト ボックス 4"/>
          <p:cNvSpPr txBox="1">
            <a:spLocks noChangeArrowheads="1"/>
          </p:cNvSpPr>
          <p:nvPr/>
        </p:nvSpPr>
        <p:spPr bwMode="auto">
          <a:xfrm>
            <a:off x="628650" y="1363663"/>
            <a:ext cx="8051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東京都立川市　都営大山団地　自治会</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1,600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戸）</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女性自治会長がリーダーシップを取り、「全世帯名簿」を作成、高齢者・子どもの見守り、安心コミュニティー形成活動を行っている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年、大山</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MSC</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（ママさんサポートセンター）を設立し、子育て支援や高齢者支援に関しても積極的な活動を行っている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年平均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30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人位の葬儀がある。自治会メンバーが葬儀ボランティアのメンバーになり、非常に安い費用で自治会葬を行っている。自治会加入率</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236804031"/>
              </p:ext>
            </p:extLst>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市の人口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179,100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21.40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105" y="4012063"/>
            <a:ext cx="3693911" cy="1912219"/>
          </a:xfrm>
          <a:prstGeom prst="rect">
            <a:avLst/>
          </a:prstGeom>
        </p:spPr>
      </p:pic>
      <p:sp>
        <p:nvSpPr>
          <p:cNvPr id="9" name="テキスト ボックス 8"/>
          <p:cNvSpPr txBox="1"/>
          <p:nvPr/>
        </p:nvSpPr>
        <p:spPr>
          <a:xfrm>
            <a:off x="7230957" y="4759761"/>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東京都</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0" name="四角形吹き出し 9"/>
          <p:cNvSpPr/>
          <p:nvPr/>
        </p:nvSpPr>
        <p:spPr>
          <a:xfrm>
            <a:off x="5389003" y="5714862"/>
            <a:ext cx="1068947" cy="356452"/>
          </a:xfrm>
          <a:prstGeom prst="wedgeRectCallout">
            <a:avLst>
              <a:gd name="adj1" fmla="val 86396"/>
              <a:gd name="adj2" fmla="val -264336"/>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497595" y="5693328"/>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立川市</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809" y="4271895"/>
            <a:ext cx="1488814" cy="1798824"/>
          </a:xfrm>
          <a:prstGeom prst="rect">
            <a:avLst/>
          </a:prstGeom>
        </p:spPr>
      </p:pic>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従来型の地縁組織を活性化させた事例（続）</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30</a:t>
            </a:fld>
            <a:endParaRPr lang="en-US" altLang="ja-JP">
              <a:solidFill>
                <a:srgbClr val="898989"/>
              </a:solidFill>
            </a:endParaRPr>
          </a:p>
        </p:txBody>
      </p:sp>
      <p:sp>
        <p:nvSpPr>
          <p:cNvPr id="66563" name="テキスト ボックス 4"/>
          <p:cNvSpPr txBox="1">
            <a:spLocks noChangeArrowheads="1"/>
          </p:cNvSpPr>
          <p:nvPr/>
        </p:nvSpPr>
        <p:spPr bwMode="auto">
          <a:xfrm>
            <a:off x="628649" y="1363663"/>
            <a:ext cx="80320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岐阜県各務原市　社協・緑苑連合支部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2,100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戸）</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高度経済成長期に造成された新興住宅地で、その時期に各地から転入した</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世代が高齢者となる時期を迎えたため、単身世帯が増加し、ご近所付き合いが希薄で孤立化してしまうケースが一気に増えて、地域の課題となっていた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協・緑苑連合支部では、地域交流通貨「グリン」による助け合い活動や、絵手紙をお届けする高齢者とのふれあい交流活動などを展開してきたが、さらに一段と広く住民間の交流をはかるため、空き家を借り、常設型の拠点「ふらっと」をオープンした。子育て中の親子の集い、いろいろな趣味を楽しむ集い、手作り料理での食事会、住民の作品</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展示を行うなど、幅広く地域住民が</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ふらっと立ち寄れる集いの場となっている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8" name="表 7"/>
          <p:cNvGraphicFramePr>
            <a:graphicFrameLocks noGrp="1"/>
          </p:cNvGraphicFramePr>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市の人口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148,600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23.20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9" name="テキスト ボックス 4"/>
          <p:cNvSpPr txBox="1">
            <a:spLocks noChangeArrowheads="1"/>
          </p:cNvSpPr>
          <p:nvPr/>
        </p:nvSpPr>
        <p:spPr bwMode="auto">
          <a:xfrm>
            <a:off x="1235902" y="1197687"/>
            <a:ext cx="134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dirty="0" err="1" smtClean="0">
                <a:latin typeface="メイリオ" panose="020B0604030504040204" pitchFamily="50" charset="-128"/>
                <a:ea typeface="メイリオ" panose="020B0604030504040204" pitchFamily="50" charset="-128"/>
                <a:cs typeface="メイリオ" panose="020B0604030504040204" pitchFamily="50" charset="-128"/>
              </a:rPr>
              <a:t>かか</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みがはら</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7371056" y="5013406"/>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岐阜県</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2" name="四角形吹き出し 11"/>
          <p:cNvSpPr/>
          <p:nvPr/>
        </p:nvSpPr>
        <p:spPr>
          <a:xfrm>
            <a:off x="5962175" y="4807207"/>
            <a:ext cx="1216588" cy="356452"/>
          </a:xfrm>
          <a:prstGeom prst="wedgeRectCallout">
            <a:avLst>
              <a:gd name="adj1" fmla="val 80079"/>
              <a:gd name="adj2" fmla="val 19735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016471" y="4789089"/>
            <a:ext cx="1107996" cy="369332"/>
          </a:xfrm>
          <a:prstGeom prst="rect">
            <a:avLst/>
          </a:prstGeom>
          <a:noFill/>
        </p:spPr>
        <p:txBody>
          <a:bodyPr wrap="none" rtlCol="0">
            <a:spAutoFit/>
          </a:bodyPr>
          <a:lstStyle/>
          <a:p>
            <a:r>
              <a:rPr lang="ja-JP" altLang="en-US" dirty="0">
                <a:latin typeface="HGS創英角ｺﾞｼｯｸUB" panose="020B0900000000000000" pitchFamily="50" charset="-128"/>
                <a:ea typeface="HGS創英角ｺﾞｼｯｸUB" panose="020B0900000000000000" pitchFamily="50" charset="-128"/>
              </a:rPr>
              <a:t>各務原市</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p:cNvSpPr/>
          <p:nvPr/>
        </p:nvSpPr>
        <p:spPr>
          <a:xfrm>
            <a:off x="628650" y="1819275"/>
            <a:ext cx="4772025" cy="2600325"/>
          </a:xfrm>
          <a:prstGeom prst="ellipse">
            <a:avLst/>
          </a:prstGeom>
          <a:solidFill>
            <a:srgbClr val="FFCC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60" name="円/楕円 59"/>
          <p:cNvSpPr/>
          <p:nvPr/>
        </p:nvSpPr>
        <p:spPr>
          <a:xfrm>
            <a:off x="3922713" y="1819275"/>
            <a:ext cx="4772025" cy="2600325"/>
          </a:xfrm>
          <a:prstGeom prst="ellipse">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1" name="円/楕円 60"/>
          <p:cNvSpPr/>
          <p:nvPr/>
        </p:nvSpPr>
        <p:spPr>
          <a:xfrm>
            <a:off x="2235200" y="3452813"/>
            <a:ext cx="4772025" cy="2600325"/>
          </a:xfrm>
          <a:prstGeom prst="ellipse">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角丸四角形 9"/>
          <p:cNvSpPr/>
          <p:nvPr/>
        </p:nvSpPr>
        <p:spPr>
          <a:xfrm>
            <a:off x="501650" y="2306638"/>
            <a:ext cx="4070350" cy="14779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2" name="角丸四角形 61"/>
          <p:cNvSpPr/>
          <p:nvPr/>
        </p:nvSpPr>
        <p:spPr>
          <a:xfrm>
            <a:off x="4735513" y="2333625"/>
            <a:ext cx="3959225" cy="1450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3" name="角丸四角形 62"/>
          <p:cNvSpPr/>
          <p:nvPr/>
        </p:nvSpPr>
        <p:spPr>
          <a:xfrm>
            <a:off x="1722438" y="4394200"/>
            <a:ext cx="5930900" cy="1042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2711" name="コンテンツ プレースホルダー 2"/>
          <p:cNvSpPr>
            <a:spLocks noGrp="1"/>
          </p:cNvSpPr>
          <p:nvPr>
            <p:ph idx="1"/>
          </p:nvPr>
        </p:nvSpPr>
        <p:spPr>
          <a:xfrm>
            <a:off x="628650" y="76993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従来型の地縁組織を活性化させた事例（続）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2E2E673-A7A5-4489-829F-475B42343AB3}" type="slidenum">
              <a:rPr lang="ja-JP" altLang="en-US">
                <a:solidFill>
                  <a:srgbClr val="898989"/>
                </a:solidFill>
              </a:rPr>
              <a:pPr/>
              <a:t>31</a:t>
            </a:fld>
            <a:endParaRPr lang="en-US" altLang="ja-JP">
              <a:solidFill>
                <a:srgbClr val="898989"/>
              </a:solidFill>
            </a:endParaRPr>
          </a:p>
        </p:txBody>
      </p:sp>
      <p:sp>
        <p:nvSpPr>
          <p:cNvPr id="25" name="正方形/長方形 24"/>
          <p:cNvSpPr/>
          <p:nvPr/>
        </p:nvSpPr>
        <p:spPr>
          <a:xfrm>
            <a:off x="863600" y="1130300"/>
            <a:ext cx="7966075" cy="53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まとめ</a:t>
            </a:r>
            <a:r>
              <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「開始」</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に必要な要素</a:t>
            </a:r>
          </a:p>
        </p:txBody>
      </p:sp>
      <p:sp>
        <p:nvSpPr>
          <p:cNvPr id="5" name="テキスト ボックス 4"/>
          <p:cNvSpPr txBox="1"/>
          <p:nvPr/>
        </p:nvSpPr>
        <p:spPr>
          <a:xfrm>
            <a:off x="619125" y="2409825"/>
            <a:ext cx="3762375" cy="1323975"/>
          </a:xfrm>
          <a:prstGeom prst="rect">
            <a:avLst/>
          </a:prstGeom>
          <a:noFill/>
        </p:spPr>
        <p:txBody>
          <a:bodyPr wrap="none">
            <a:spAutoFit/>
          </a:bodyPr>
          <a:lstStyle/>
          <a:p>
            <a:pPr fontAlgn="auto">
              <a:spcBef>
                <a:spcPts val="0"/>
              </a:spcBef>
              <a:spcAft>
                <a:spcPts val="0"/>
              </a:spcAft>
              <a:defRPr/>
            </a:pPr>
            <a:r>
              <a:rPr lang="ja-JP" altLang="en-US" sz="16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人的資源</a:t>
            </a:r>
          </a:p>
          <a:p>
            <a:pPr marL="285750" indent="-285750" fontAlgn="auto">
              <a:spcBef>
                <a:spcPts val="0"/>
              </a:spcBef>
              <a:spcAft>
                <a:spcPts val="0"/>
              </a:spcAft>
              <a:buFont typeface="Arial"/>
              <a:buChar char="•"/>
              <a:defRPr/>
            </a:pPr>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求心力と行動力を備えたリーダーの</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存在</a:t>
            </a:r>
          </a:p>
          <a:p>
            <a:pPr marL="285750" indent="-285750" fontAlgn="auto">
              <a:spcBef>
                <a:spcPts val="0"/>
              </a:spcBef>
              <a:spcAft>
                <a:spcPts val="0"/>
              </a:spcAft>
              <a:buFont typeface="Arial"/>
              <a:buChar char="•"/>
              <a:defRPr/>
            </a:pPr>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リーダーを支える仲間の存在</a:t>
            </a:r>
          </a:p>
          <a:p>
            <a:pPr marL="285750" indent="-285750" fontAlgn="auto">
              <a:spcBef>
                <a:spcPts val="0"/>
              </a:spcBef>
              <a:spcAft>
                <a:spcPts val="0"/>
              </a:spcAft>
              <a:buFont typeface="Arial"/>
              <a:buChar char="•"/>
              <a:defRPr/>
            </a:pPr>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問題意識を共有している多数の住民</a:t>
            </a:r>
          </a:p>
        </p:txBody>
      </p:sp>
      <p:sp>
        <p:nvSpPr>
          <p:cNvPr id="6" name="テキスト ボックス 5"/>
          <p:cNvSpPr txBox="1"/>
          <p:nvPr/>
        </p:nvSpPr>
        <p:spPr>
          <a:xfrm>
            <a:off x="1831975" y="4521200"/>
            <a:ext cx="5589588" cy="831850"/>
          </a:xfrm>
          <a:prstGeom prst="rect">
            <a:avLst/>
          </a:prstGeom>
          <a:noFill/>
        </p:spPr>
        <p:txBody>
          <a:bodyPr wrap="none">
            <a:spAutoFit/>
          </a:bodyPr>
          <a:lstStyle/>
          <a:p>
            <a:pPr fontAlgn="auto">
              <a:spcBef>
                <a:spcPts val="0"/>
              </a:spcBef>
              <a:spcAft>
                <a:spcPts val="0"/>
              </a:spcAft>
              <a:defRPr/>
            </a:pPr>
            <a:r>
              <a:rPr lang="ja-JP" altLang="en-US" sz="1600" b="1" u="sng"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時宜・タイミング</a:t>
            </a:r>
          </a:p>
          <a:p>
            <a:pPr marL="285750" indent="-285750" fontAlgn="auto">
              <a:spcBef>
                <a:spcPts val="0"/>
              </a:spcBef>
              <a:spcAft>
                <a:spcPts val="0"/>
              </a:spcAft>
              <a:buFont typeface="Arial"/>
              <a:buChar char="•"/>
              <a:defRPr/>
            </a:pPr>
            <a:r>
              <a:rPr lang="ja-JP" altLang="en-US" sz="16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災害対応、孤独死の発生等、「危機意識の発生」が、</a:t>
            </a:r>
            <a:endParaRPr lang="en-US" altLang="ja-JP" sz="16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6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助け合い活動の行動開始のきっかけとなるケースが多い</a:t>
            </a:r>
          </a:p>
        </p:txBody>
      </p:sp>
      <p:sp>
        <p:nvSpPr>
          <p:cNvPr id="7" name="テキスト ボックス 6"/>
          <p:cNvSpPr txBox="1"/>
          <p:nvPr/>
        </p:nvSpPr>
        <p:spPr>
          <a:xfrm>
            <a:off x="5002213" y="2409825"/>
            <a:ext cx="3557587" cy="1077913"/>
          </a:xfrm>
          <a:prstGeom prst="rect">
            <a:avLst/>
          </a:prstGeom>
          <a:noFill/>
        </p:spPr>
        <p:txBody>
          <a:bodyPr wrap="none">
            <a:spAutoFit/>
          </a:bodyPr>
          <a:lstStyle/>
          <a:p>
            <a:pPr fontAlgn="auto">
              <a:spcBef>
                <a:spcPts val="0"/>
              </a:spcBef>
              <a:spcAft>
                <a:spcPts val="0"/>
              </a:spcAft>
              <a:defRPr/>
            </a:pPr>
            <a:r>
              <a:rPr lang="ja-JP" altLang="en-US" sz="1600" b="1" u="sng"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仕組み・物的資源ほか</a:t>
            </a:r>
          </a:p>
          <a:p>
            <a:pPr marL="285750" indent="-285750" fontAlgn="auto">
              <a:spcBef>
                <a:spcPts val="0"/>
              </a:spcBef>
              <a:spcAft>
                <a:spcPts val="0"/>
              </a:spcAft>
              <a:buFont typeface="Arial"/>
              <a:buChar char="•"/>
              <a:defRPr/>
            </a:pPr>
            <a:r>
              <a:rPr lang="ja-JP" altLang="en-US"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集会所等、活動の拠点となる場所</a:t>
            </a:r>
          </a:p>
          <a:p>
            <a:pPr marL="285750" indent="-285750" fontAlgn="auto">
              <a:spcBef>
                <a:spcPts val="0"/>
              </a:spcBef>
              <a:spcAft>
                <a:spcPts val="0"/>
              </a:spcAft>
              <a:buFont typeface="Arial"/>
              <a:buChar char="•"/>
              <a:defRPr/>
            </a:pPr>
            <a:r>
              <a:rPr lang="ja-JP" altLang="en-US"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行政の助成金等、初期活動の原資</a:t>
            </a:r>
            <a:endParaRPr lang="en-US" altLang="ja-JP"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となる資金</a:t>
            </a:r>
          </a:p>
        </p:txBody>
      </p:sp>
      <p:sp>
        <p:nvSpPr>
          <p:cNvPr id="7271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19" name="正方形/長方形 18"/>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2719" name="テキスト ボックス 19"/>
          <p:cNvSpPr txBox="1">
            <a:spLocks noChangeArrowheads="1"/>
          </p:cNvSpPr>
          <p:nvPr/>
        </p:nvSpPr>
        <p:spPr bwMode="auto">
          <a:xfrm>
            <a:off x="2443163" y="1755775"/>
            <a:ext cx="4338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a:latin typeface="メイリオ" panose="020B0604030504040204" pitchFamily="50" charset="-128"/>
                <a:ea typeface="メイリオ" panose="020B0604030504040204" pitchFamily="50" charset="-128"/>
                <a:cs typeface="メイリオ" panose="020B0604030504040204" pitchFamily="50" charset="-128"/>
              </a:rPr>
              <a:t>リーダーや住民が創りたい地域像を共有</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p:cNvSpPr/>
          <p:nvPr/>
        </p:nvSpPr>
        <p:spPr>
          <a:xfrm>
            <a:off x="750888" y="1809750"/>
            <a:ext cx="4238625" cy="4037013"/>
          </a:xfrm>
          <a:prstGeom prst="ellipse">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0" name="円/楕円 59"/>
          <p:cNvSpPr/>
          <p:nvPr/>
        </p:nvSpPr>
        <p:spPr>
          <a:xfrm>
            <a:off x="4327525" y="1809750"/>
            <a:ext cx="4238625" cy="4037013"/>
          </a:xfrm>
          <a:prstGeom prst="ellipse">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2" name="角丸四角形 61"/>
          <p:cNvSpPr/>
          <p:nvPr/>
        </p:nvSpPr>
        <p:spPr>
          <a:xfrm>
            <a:off x="5140325" y="1957388"/>
            <a:ext cx="3125788" cy="3667125"/>
          </a:xfrm>
          <a:prstGeom prst="roundRect">
            <a:avLst>
              <a:gd name="adj" fmla="val 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角丸四角形 15"/>
          <p:cNvSpPr/>
          <p:nvPr/>
        </p:nvSpPr>
        <p:spPr>
          <a:xfrm>
            <a:off x="1206500" y="2008188"/>
            <a:ext cx="3211513" cy="3594100"/>
          </a:xfrm>
          <a:prstGeom prst="roundRect">
            <a:avLst>
              <a:gd name="adj" fmla="val 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4757" name="コンテンツ プレースホルダー 2"/>
          <p:cNvSpPr>
            <a:spLocks noGrp="1"/>
          </p:cNvSpPr>
          <p:nvPr>
            <p:ph idx="1"/>
          </p:nvPr>
        </p:nvSpPr>
        <p:spPr>
          <a:xfrm>
            <a:off x="628650" y="766763"/>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従来型の地縁組織を活性化させた事例（続）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74D809D-193D-40BD-9F61-DFA0AEE6EDEB}" type="slidenum">
              <a:rPr lang="ja-JP" altLang="en-US">
                <a:solidFill>
                  <a:srgbClr val="898989"/>
                </a:solidFill>
              </a:rPr>
              <a:pPr/>
              <a:t>32</a:t>
            </a:fld>
            <a:endParaRPr lang="en-US" altLang="ja-JP">
              <a:solidFill>
                <a:srgbClr val="898989"/>
              </a:solidFill>
            </a:endParaRPr>
          </a:p>
        </p:txBody>
      </p:sp>
      <p:sp>
        <p:nvSpPr>
          <p:cNvPr id="25" name="正方形/長方形 24"/>
          <p:cNvSpPr/>
          <p:nvPr/>
        </p:nvSpPr>
        <p:spPr>
          <a:xfrm>
            <a:off x="863600" y="1127125"/>
            <a:ext cx="7966075" cy="53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まとめ</a:t>
            </a:r>
            <a:r>
              <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助け合い活動の</a:t>
            </a: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に有効な要素</a:t>
            </a:r>
          </a:p>
        </p:txBody>
      </p:sp>
      <p:sp>
        <p:nvSpPr>
          <p:cNvPr id="5" name="テキスト ボックス 4"/>
          <p:cNvSpPr txBox="1"/>
          <p:nvPr/>
        </p:nvSpPr>
        <p:spPr>
          <a:xfrm>
            <a:off x="1274763" y="2276475"/>
            <a:ext cx="3052762" cy="2554288"/>
          </a:xfrm>
          <a:prstGeom prst="rect">
            <a:avLst/>
          </a:prstGeom>
          <a:noFill/>
        </p:spPr>
        <p:txBody>
          <a:bodyPr>
            <a:spAutoFit/>
          </a:bodyPr>
          <a:lstStyle/>
          <a:p>
            <a:pPr fontAlgn="auto">
              <a:spcBef>
                <a:spcPts val="0"/>
              </a:spcBef>
              <a:spcAft>
                <a:spcPts val="0"/>
              </a:spcAft>
              <a:defRPr/>
            </a:pPr>
            <a:r>
              <a:rPr lang="ja-JP" altLang="en-US" sz="1600" b="1" u="sng"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人的資源</a:t>
            </a:r>
          </a:p>
          <a:p>
            <a:pPr marL="285750" indent="-285750" fontAlgn="auto">
              <a:spcBef>
                <a:spcPts val="0"/>
              </a:spcBef>
              <a:spcAft>
                <a:spcPts val="0"/>
              </a:spcAft>
              <a:buFont typeface="Arial"/>
              <a:buChar char="•"/>
              <a:defRPr/>
            </a:pPr>
            <a:r>
              <a:rPr lang="ja-JP" altLang="en-US"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人脈が豊富で企画力に長け、個々人のニーズにしっかり</a:t>
            </a:r>
            <a:r>
              <a:rPr lang="en-US" altLang="ja-JP"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対応できるリーダーの存在</a:t>
            </a:r>
            <a:endParaRPr lang="en-US" altLang="ja-JP"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endParaRPr lang="en-US" altLang="ja-JP"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継続的にリーダー</a:t>
            </a:r>
            <a:r>
              <a:rPr lang="ja-JP" altLang="en-US" sz="1600" dirty="0" smtClean="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を支える</a:t>
            </a:r>
            <a:r>
              <a:rPr lang="ja-JP" altLang="en-US"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仲間の存在</a:t>
            </a:r>
            <a:endParaRPr lang="en-US" altLang="ja-JP"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endParaRPr lang="ja-JP" altLang="en-US"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お互いさまの精神を維持し続けている住民</a:t>
            </a:r>
          </a:p>
        </p:txBody>
      </p:sp>
      <p:sp>
        <p:nvSpPr>
          <p:cNvPr id="7" name="テキスト ボックス 6"/>
          <p:cNvSpPr txBox="1"/>
          <p:nvPr/>
        </p:nvSpPr>
        <p:spPr>
          <a:xfrm>
            <a:off x="5202238" y="2085975"/>
            <a:ext cx="2787650" cy="3538538"/>
          </a:xfrm>
          <a:prstGeom prst="rect">
            <a:avLst/>
          </a:prstGeom>
          <a:noFill/>
        </p:spPr>
        <p:txBody>
          <a:bodyPr wrap="none">
            <a:spAutoFit/>
          </a:bodyPr>
          <a:lstStyle/>
          <a:p>
            <a:pPr fontAlgn="auto">
              <a:spcBef>
                <a:spcPts val="0"/>
              </a:spcBef>
              <a:spcAft>
                <a:spcPts val="0"/>
              </a:spcAft>
              <a:defRPr/>
            </a:pPr>
            <a:r>
              <a:rPr lang="ja-JP" altLang="en-US" sz="1600" b="1" u="sng"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仕組み・物的資源ほか</a:t>
            </a:r>
          </a:p>
          <a:p>
            <a:pPr marL="285750" indent="-285750" fontAlgn="auto">
              <a:spcBef>
                <a:spcPts val="0"/>
              </a:spcBef>
              <a:spcAft>
                <a:spcPts val="0"/>
              </a:spcAft>
              <a:buFont typeface="Arial"/>
              <a:buChar char="•"/>
              <a:defRPr/>
            </a:pP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新規転入者を仲間として</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受け入れる仕組み</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助け合い以外での日常交</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流の機会</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役員の任期を弾力的にす</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る仕組み</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a:buChar char="•"/>
              <a:defRPr/>
            </a:pP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組織の透明性・健全性の</a:t>
            </a:r>
          </a:p>
          <a:p>
            <a:pPr fontAlgn="auto">
              <a:spcBef>
                <a:spcPts val="0"/>
              </a:spcBef>
              <a:spcAft>
                <a:spcPts val="0"/>
              </a:spcAft>
              <a:defRPr/>
            </a:pP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確保のための情報公開</a:t>
            </a:r>
          </a:p>
          <a:p>
            <a:pPr marL="285750" indent="-285750" fontAlgn="auto">
              <a:spcBef>
                <a:spcPts val="0"/>
              </a:spcBef>
              <a:spcAft>
                <a:spcPts val="0"/>
              </a:spcAft>
              <a:buFont typeface="Arial"/>
              <a:buChar char="•"/>
              <a:defRPr/>
            </a:pP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地域や行政、企業に働き</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かけて必要な支援を受け</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る仕組み（地域の外から</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の応援</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を受ける仕組みが</a:t>
            </a:r>
            <a:endPar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accent6">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あるケースもある）</a:t>
            </a:r>
          </a:p>
        </p:txBody>
      </p:sp>
      <p:sp>
        <p:nvSpPr>
          <p:cNvPr id="7476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13" name="正方形/長方形 12"/>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158" y="4121240"/>
            <a:ext cx="3168292" cy="1772192"/>
          </a:xfrm>
          <a:prstGeom prst="rect">
            <a:avLst/>
          </a:prstGeom>
        </p:spPr>
      </p:pic>
      <p:sp>
        <p:nvSpPr>
          <p:cNvPr id="66561" name="コンテンツ プレースホルダー 2"/>
          <p:cNvSpPr>
            <a:spLocks noGrp="1"/>
          </p:cNvSpPr>
          <p:nvPr>
            <p:ph idx="1"/>
          </p:nvPr>
        </p:nvSpPr>
        <p:spPr>
          <a:xfrm>
            <a:off x="628650" y="738188"/>
            <a:ext cx="8228013"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従来型地縁組織をベースに新型組織をつくった事例</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33</a:t>
            </a:fld>
            <a:endParaRPr lang="en-US" altLang="ja-JP">
              <a:solidFill>
                <a:srgbClr val="898989"/>
              </a:solidFill>
            </a:endParaRPr>
          </a:p>
        </p:txBody>
      </p:sp>
      <p:sp>
        <p:nvSpPr>
          <p:cNvPr id="66563" name="テキスト ボックス 4"/>
          <p:cNvSpPr txBox="1">
            <a:spLocks noChangeArrowheads="1"/>
          </p:cNvSpPr>
          <p:nvPr/>
        </p:nvSpPr>
        <p:spPr bwMode="auto">
          <a:xfrm>
            <a:off x="628650" y="1363663"/>
            <a:ext cx="805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285750" indent="-285750" fontAlgn="auto">
              <a:spcBef>
                <a:spcPts val="0"/>
              </a:spcBef>
              <a:spcAft>
                <a:spcPts val="0"/>
              </a:spcAft>
              <a:buFont typeface="Wingdings" panose="05000000000000000000" pitchFamily="2" charset="2"/>
              <a:buChar char="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町内会・自治会の活動の枠にとらわれず、有志が集まって、テーマ型の助け合い活動の組織をつくっている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Wingdings" panose="05000000000000000000" pitchFamily="2" charset="2"/>
              <a:buChar char="n"/>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埼玉県 上尾市 尾山台団地自治会</a:t>
            </a:r>
            <a:r>
              <a:rPr lang="ja-JP" altLang="en-US" spc="-150"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pc="-150" dirty="0" smtClean="0">
                <a:latin typeface="メイリオ" panose="020B0604030504040204" pitchFamily="50" charset="-128"/>
                <a:ea typeface="メイリオ" panose="020B0604030504040204" pitchFamily="50" charset="-128"/>
                <a:cs typeface="メイリオ" panose="020B0604030504040204" pitchFamily="50" charset="-128"/>
              </a:rPr>
              <a:t>1,100</a:t>
            </a:r>
            <a:r>
              <a:rPr lang="ja-JP" altLang="en-US" spc="-150" dirty="0" smtClean="0">
                <a:latin typeface="メイリオ" panose="020B0604030504040204" pitchFamily="50" charset="-128"/>
                <a:ea typeface="メイリオ" panose="020B0604030504040204" pitchFamily="50" charset="-128"/>
                <a:cs typeface="メイリオ" panose="020B0604030504040204" pitchFamily="50" charset="-128"/>
              </a:rPr>
              <a:t>戸） </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spc="-15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法人ふれあいねっと</a:t>
            </a:r>
            <a:endParaRPr lang="en-US" altLang="ja-JP" b="1" spc="-15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団地自治会の助け合い活動に対し、団地外の住民からもニーズがあったため、</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法人を立ち上げた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家事援助・子育て支援や付き添い付送迎サービス等を行う会員制組織「たすけあい友の会」の活動を</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法人に移行したほか、団地内の空き店舗を借り上げて「ふれあい食堂」を開業したり、センサー付電子機器に</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よる</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時間見守りサービス等の活動を行っている</a:t>
            </a:r>
          </a:p>
          <a:p>
            <a:pPr marL="285750" indent="-285750" fontAlgn="auto">
              <a:spcBef>
                <a:spcPts val="0"/>
              </a:spcBef>
              <a:spcAft>
                <a:spcPts val="0"/>
              </a:spcAft>
              <a:defRPr/>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テキスト ボックス 4"/>
          <p:cNvSpPr txBox="1">
            <a:spLocks noChangeArrowheads="1"/>
          </p:cNvSpPr>
          <p:nvPr/>
        </p:nvSpPr>
        <p:spPr bwMode="auto">
          <a:xfrm>
            <a:off x="1376689" y="2020647"/>
            <a:ext cx="8048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あげお</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 name="表 9"/>
          <p:cNvGraphicFramePr>
            <a:graphicFrameLocks noGrp="1"/>
          </p:cNvGraphicFramePr>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市の人口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228,200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23.60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11" name="テキスト ボックス 10"/>
          <p:cNvSpPr txBox="1"/>
          <p:nvPr/>
        </p:nvSpPr>
        <p:spPr>
          <a:xfrm>
            <a:off x="6657722" y="4640457"/>
            <a:ext cx="877163" cy="369332"/>
          </a:xfrm>
          <a:prstGeom prst="rect">
            <a:avLst/>
          </a:prstGeom>
          <a:noFill/>
        </p:spPr>
        <p:txBody>
          <a:bodyPr wrap="none" rtlCol="0">
            <a:spAutoFit/>
          </a:bodyPr>
          <a:lstStyle/>
          <a:p>
            <a:r>
              <a:rPr lang="ja-JP" altLang="en-US" dirty="0">
                <a:latin typeface="HGS創英角ｺﾞｼｯｸUB" panose="020B0900000000000000" pitchFamily="50" charset="-128"/>
                <a:ea typeface="HGS創英角ｺﾞｼｯｸUB" panose="020B0900000000000000" pitchFamily="50" charset="-128"/>
              </a:rPr>
              <a:t>埼玉県</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2" name="四角形吹き出し 11"/>
          <p:cNvSpPr/>
          <p:nvPr/>
        </p:nvSpPr>
        <p:spPr>
          <a:xfrm>
            <a:off x="6123248" y="5754234"/>
            <a:ext cx="1068947" cy="356452"/>
          </a:xfrm>
          <a:prstGeom prst="wedgeRectCallout">
            <a:avLst>
              <a:gd name="adj1" fmla="val 97239"/>
              <a:gd name="adj2" fmla="val -206527"/>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231840" y="5732700"/>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上尾市</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コンテンツ プレースホルダー 2"/>
          <p:cNvSpPr>
            <a:spLocks noGrp="1"/>
          </p:cNvSpPr>
          <p:nvPr>
            <p:ph idx="1"/>
          </p:nvPr>
        </p:nvSpPr>
        <p:spPr>
          <a:xfrm>
            <a:off x="628650" y="738188"/>
            <a:ext cx="8358596" cy="538162"/>
          </a:xfrm>
        </p:spPr>
        <p:txBody>
          <a:body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従来型地縁組織をベースに新型組織をつくった事例（</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続）</a:t>
            </a:r>
          </a:p>
          <a:p>
            <a:pPr marL="0" indent="0">
              <a:buNone/>
            </a:pP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34</a:t>
            </a:fld>
            <a:endParaRPr lang="en-US" altLang="ja-JP">
              <a:solidFill>
                <a:srgbClr val="898989"/>
              </a:solidFill>
            </a:endParaRPr>
          </a:p>
        </p:txBody>
      </p:sp>
      <p:sp>
        <p:nvSpPr>
          <p:cNvPr id="66563" name="テキスト ボックス 4"/>
          <p:cNvSpPr txBox="1">
            <a:spLocks noChangeArrowheads="1"/>
          </p:cNvSpPr>
          <p:nvPr/>
        </p:nvSpPr>
        <p:spPr bwMode="auto">
          <a:xfrm>
            <a:off x="628650" y="1363663"/>
            <a:ext cx="8051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北海道登別市　幌別鉄南地区町内会</a:t>
            </a:r>
            <a:r>
              <a:rPr lang="ja-JP" altLang="en-US" spc="-150"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pc="-150" dirty="0" smtClean="0">
                <a:latin typeface="メイリオ" panose="020B0604030504040204" pitchFamily="50" charset="-128"/>
                <a:ea typeface="メイリオ" panose="020B0604030504040204" pitchFamily="50" charset="-128"/>
                <a:cs typeface="メイリオ" panose="020B0604030504040204" pitchFamily="50" charset="-128"/>
              </a:rPr>
              <a:t>1,200</a:t>
            </a:r>
            <a:r>
              <a:rPr lang="ja-JP" altLang="en-US" spc="-150" dirty="0" smtClean="0">
                <a:latin typeface="メイリオ" panose="020B0604030504040204" pitchFamily="50" charset="-128"/>
                <a:ea typeface="メイリオ" panose="020B0604030504040204" pitchFamily="50" charset="-128"/>
                <a:cs typeface="メイリオ" panose="020B0604030504040204" pitchFamily="50" charset="-128"/>
              </a:rPr>
              <a:t>戸）</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b="1" spc="-15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法人「ゆめみ～</a:t>
            </a:r>
            <a:r>
              <a:rPr lang="ja-JP" altLang="en-US" b="1" spc="-150" dirty="0" err="1" smtClean="0">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spc="-15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町内会の福祉活動の枠を広げ、幅広い地域活動を展開するため、登別市幌別鉄南地区の有志がＮＰＯ法人を立ち上げ、旧コンビニエンスストアを改装し、食堂をオープン。広さ４０坪。席数６０席で、メニューは、手打ちそば、定食、有機栽培コーヒーなど</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店舗の２階を利用し、高齢者のための「ふれあいいきいきサロン」や、子育て中の親と子どものための「ふれあい子育てサロン」を開いている。毎週土曜日に、店頭で朝市を開いて産地直送の野菜、果物、鮮魚、</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水産加工品を販売。高齢者の見守りとして配食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事業を行い、配食時には声をかけて安否確認</a:t>
            </a:r>
          </a:p>
          <a:p>
            <a:pPr marL="285750" indent="-285750" fontAlgn="auto">
              <a:spcBef>
                <a:spcPts val="0"/>
              </a:spcBef>
              <a:spcAft>
                <a:spcPts val="0"/>
              </a:spcAft>
              <a:defRPr/>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8" name="表 7"/>
          <p:cNvGraphicFramePr>
            <a:graphicFrameLocks noGrp="1"/>
          </p:cNvGraphicFramePr>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市の人口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50,700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29.50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9" name="テキスト ボックス 4"/>
          <p:cNvSpPr txBox="1">
            <a:spLocks noChangeArrowheads="1"/>
          </p:cNvSpPr>
          <p:nvPr/>
        </p:nvSpPr>
        <p:spPr bwMode="auto">
          <a:xfrm>
            <a:off x="2082081" y="1197687"/>
            <a:ext cx="15885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spc="-150" dirty="0" err="1" smtClean="0">
                <a:latin typeface="メイリオ" panose="020B0604030504040204" pitchFamily="50" charset="-128"/>
                <a:ea typeface="メイリオ" panose="020B0604030504040204" pitchFamily="50" charset="-128"/>
                <a:cs typeface="メイリオ" panose="020B0604030504040204" pitchFamily="50" charset="-128"/>
              </a:rPr>
              <a:t>ほろべつてつ</a:t>
            </a:r>
            <a:r>
              <a:rPr lang="ja-JP" altLang="en-US" sz="1100" spc="-150" dirty="0" smtClean="0">
                <a:latin typeface="メイリオ" panose="020B0604030504040204" pitchFamily="50" charset="-128"/>
                <a:ea typeface="メイリオ" panose="020B0604030504040204" pitchFamily="50" charset="-128"/>
                <a:cs typeface="メイリオ" panose="020B0604030504040204" pitchFamily="50" charset="-128"/>
              </a:rPr>
              <a:t>なん</a:t>
            </a:r>
            <a:endParaRPr lang="ja-JP" altLang="en-US" sz="1100" spc="-15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384" y="3783571"/>
            <a:ext cx="2451065" cy="2246810"/>
          </a:xfrm>
          <a:prstGeom prst="rect">
            <a:avLst/>
          </a:prstGeom>
        </p:spPr>
      </p:pic>
      <p:sp>
        <p:nvSpPr>
          <p:cNvPr id="10" name="テキスト ボックス 9"/>
          <p:cNvSpPr txBox="1"/>
          <p:nvPr/>
        </p:nvSpPr>
        <p:spPr>
          <a:xfrm>
            <a:off x="7089029" y="4660583"/>
            <a:ext cx="877163" cy="369332"/>
          </a:xfrm>
          <a:prstGeom prst="rect">
            <a:avLst/>
          </a:prstGeom>
          <a:noFill/>
        </p:spPr>
        <p:txBody>
          <a:bodyPr wrap="none" rtlCol="0">
            <a:spAutoFit/>
          </a:bodyPr>
          <a:lstStyle/>
          <a:p>
            <a:r>
              <a:rPr lang="ja-JP" altLang="en-US" dirty="0" smtClean="0">
                <a:latin typeface="HGS創英角ｺﾞｼｯｸUB" panose="020B0900000000000000" pitchFamily="50" charset="-128"/>
                <a:ea typeface="HGS創英角ｺﾞｼｯｸUB" panose="020B0900000000000000" pitchFamily="50" charset="-128"/>
              </a:rPr>
              <a:t>北海道</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1" name="四角形吹き出し 10"/>
          <p:cNvSpPr/>
          <p:nvPr/>
        </p:nvSpPr>
        <p:spPr>
          <a:xfrm>
            <a:off x="7130211" y="5744391"/>
            <a:ext cx="1068947" cy="356452"/>
          </a:xfrm>
          <a:prstGeom prst="wedgeRectCallout">
            <a:avLst>
              <a:gd name="adj1" fmla="val -72841"/>
              <a:gd name="adj2" fmla="val -14401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238803" y="5722857"/>
            <a:ext cx="877163"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登別市</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532" y="3721993"/>
            <a:ext cx="1760143" cy="1793354"/>
          </a:xfrm>
          <a:prstGeom prst="rect">
            <a:avLst/>
          </a:prstGeom>
        </p:spPr>
      </p:pic>
      <p:sp>
        <p:nvSpPr>
          <p:cNvPr id="66561" name="コンテンツ プレースホルダー 2"/>
          <p:cNvSpPr>
            <a:spLocks noGrp="1"/>
          </p:cNvSpPr>
          <p:nvPr>
            <p:ph idx="1"/>
          </p:nvPr>
        </p:nvSpPr>
        <p:spPr>
          <a:xfrm>
            <a:off x="628650" y="738188"/>
            <a:ext cx="8228013" cy="538162"/>
          </a:xfrm>
        </p:spPr>
        <p:txBody>
          <a:bodyPr/>
          <a:lstStyle/>
          <a:p>
            <a:pPr marL="0" indent="0" fontAlgn="auto">
              <a:spcAft>
                <a:spcPts val="0"/>
              </a:spcAft>
              <a:buNone/>
              <a:defRPr/>
            </a:pP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従来型地縁組織とは別に新型組織をつくった事例</a:t>
            </a:r>
            <a:endParaRPr lang="en-US" altLang="ja-JP" sz="2400" spc="-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35</a:t>
            </a:fld>
            <a:endParaRPr lang="en-US" altLang="ja-JP">
              <a:solidFill>
                <a:srgbClr val="898989"/>
              </a:solidFill>
            </a:endParaRPr>
          </a:p>
        </p:txBody>
      </p:sp>
      <p:sp>
        <p:nvSpPr>
          <p:cNvPr id="66563" name="テキスト ボックス 4"/>
          <p:cNvSpPr txBox="1">
            <a:spLocks noChangeArrowheads="1"/>
          </p:cNvSpPr>
          <p:nvPr/>
        </p:nvSpPr>
        <p:spPr bwMode="auto">
          <a:xfrm>
            <a:off x="628650" y="1363663"/>
            <a:ext cx="8051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285750" indent="-285750" fontAlgn="auto">
              <a:spcBef>
                <a:spcPts val="0"/>
              </a:spcBef>
              <a:spcAft>
                <a:spcPts val="0"/>
              </a:spcAft>
              <a:buFont typeface="Wingdings" panose="05000000000000000000" pitchFamily="2" charset="2"/>
              <a:buChar char="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自由な形で地域の有志が集まって、組織をつくっている</a:t>
            </a:r>
          </a:p>
          <a:p>
            <a:pPr marL="285750" indent="-285750" fontAlgn="auto">
              <a:spcBef>
                <a:spcPts val="0"/>
              </a:spcBef>
              <a:spcAft>
                <a:spcPts val="0"/>
              </a:spcAft>
              <a:buFont typeface="Wingdings" panose="05000000000000000000" pitchFamily="2" charset="2"/>
              <a:buChar char="n"/>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鹿児島県大和村　名音集落</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110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戸）</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err="1" smtClean="0">
                <a:latin typeface="メイリオ" panose="020B0604030504040204" pitchFamily="50" charset="-128"/>
                <a:ea typeface="メイリオ" panose="020B0604030504040204" pitchFamily="50" charset="-128"/>
                <a:cs typeface="メイリオ" panose="020B0604030504040204" pitchFamily="50" charset="-128"/>
              </a:rPr>
              <a:t>のん</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ティダの会」</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年、地域包括支援センターの呼びかけで行った「支え合いマップ」作りが契機となり、男女</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人で助け合い組織「名音（のん）太陽（ティダ）の会」を結成した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空き倉庫を改修して居場所をつくり、毎週土曜日に定例のサロン「</a:t>
            </a:r>
            <a:r>
              <a:rPr lang="ja-JP" altLang="en-US" sz="1600" dirty="0" err="1" smtClean="0">
                <a:latin typeface="メイリオ" panose="020B0604030504040204" pitchFamily="50" charset="-128"/>
                <a:ea typeface="メイリオ" panose="020B0604030504040204" pitchFamily="50" charset="-128"/>
                <a:cs typeface="メイリオ" panose="020B0604030504040204" pitchFamily="50" charset="-128"/>
              </a:rPr>
              <a:t>のん</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ティダ喫茶」を開いて地域の交流拠点となっている。また、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草刈りや出前散髪などの簡単な家事援助や、「孤</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独死を一人も出さない」ための見守り活動を黄色</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の旗を使って行っている</a:t>
            </a:r>
          </a:p>
          <a:p>
            <a:pPr marL="285750" indent="-285750" fontAlgn="auto">
              <a:spcBef>
                <a:spcPts val="0"/>
              </a:spcBef>
              <a:spcAft>
                <a:spcPts val="0"/>
              </a:spcAft>
              <a:defRPr/>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556102885"/>
              </p:ext>
            </p:extLst>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村の人口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1,700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37.10</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9" name="テキスト ボックス 4"/>
          <p:cNvSpPr txBox="1">
            <a:spLocks noChangeArrowheads="1"/>
          </p:cNvSpPr>
          <p:nvPr/>
        </p:nvSpPr>
        <p:spPr bwMode="auto">
          <a:xfrm>
            <a:off x="2498004" y="1736495"/>
            <a:ext cx="63499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spc="-150" dirty="0" err="1" smtClean="0">
                <a:latin typeface="メイリオ" panose="020B0604030504040204" pitchFamily="50" charset="-128"/>
                <a:ea typeface="メイリオ" panose="020B0604030504040204" pitchFamily="50" charset="-128"/>
                <a:cs typeface="メイリオ" panose="020B0604030504040204" pitchFamily="50" charset="-128"/>
              </a:rPr>
              <a:t>なおん</a:t>
            </a:r>
            <a:endParaRPr lang="ja-JP" altLang="en-US" sz="1100" spc="-1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4"/>
          <p:cNvSpPr txBox="1">
            <a:spLocks noChangeArrowheads="1"/>
          </p:cNvSpPr>
          <p:nvPr/>
        </p:nvSpPr>
        <p:spPr bwMode="auto">
          <a:xfrm>
            <a:off x="1551855" y="1737946"/>
            <a:ext cx="8701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spc="-150" dirty="0" smtClean="0">
                <a:latin typeface="メイリオ" panose="020B0604030504040204" pitchFamily="50" charset="-128"/>
                <a:ea typeface="メイリオ" panose="020B0604030504040204" pitchFamily="50" charset="-128"/>
                <a:cs typeface="メイリオ" panose="020B0604030504040204" pitchFamily="50" charset="-128"/>
              </a:rPr>
              <a:t>やまと</a:t>
            </a:r>
            <a:r>
              <a:rPr lang="ja-JP" altLang="en-US" sz="1100" spc="-150" dirty="0" err="1" smtClean="0">
                <a:latin typeface="メイリオ" panose="020B0604030504040204" pitchFamily="50" charset="-128"/>
                <a:ea typeface="メイリオ" panose="020B0604030504040204" pitchFamily="50" charset="-128"/>
                <a:cs typeface="メイリオ" panose="020B0604030504040204" pitchFamily="50" charset="-128"/>
              </a:rPr>
              <a:t>そん</a:t>
            </a:r>
            <a:endParaRPr lang="ja-JP" altLang="en-US" sz="1100" spc="-15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4013" y="4473583"/>
            <a:ext cx="1312795" cy="1656459"/>
          </a:xfrm>
          <a:prstGeom prst="rect">
            <a:avLst/>
          </a:prstGeom>
        </p:spPr>
      </p:pic>
      <p:sp>
        <p:nvSpPr>
          <p:cNvPr id="12" name="テキスト ボックス 11"/>
          <p:cNvSpPr txBox="1"/>
          <p:nvPr/>
        </p:nvSpPr>
        <p:spPr>
          <a:xfrm>
            <a:off x="7611950" y="5104188"/>
            <a:ext cx="1107996"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鹿児島県</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3" name="四角形吹き出し 12"/>
          <p:cNvSpPr/>
          <p:nvPr/>
        </p:nvSpPr>
        <p:spPr>
          <a:xfrm>
            <a:off x="6335850" y="5065946"/>
            <a:ext cx="1068947" cy="356452"/>
          </a:xfrm>
          <a:prstGeom prst="wedgeRectCallout">
            <a:avLst>
              <a:gd name="adj1" fmla="val -37700"/>
              <a:gd name="adj2" fmla="val -195688"/>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444442" y="5044412"/>
            <a:ext cx="877163" cy="369332"/>
          </a:xfrm>
          <a:prstGeom prst="rect">
            <a:avLst/>
          </a:prstGeom>
          <a:noFill/>
        </p:spPr>
        <p:txBody>
          <a:bodyPr wrap="none" rtlCol="0">
            <a:spAutoFit/>
          </a:bodyPr>
          <a:lstStyle/>
          <a:p>
            <a:r>
              <a:rPr lang="ja-JP" altLang="en-US" dirty="0">
                <a:latin typeface="HGS創英角ｺﾞｼｯｸUB" panose="020B0900000000000000" pitchFamily="50" charset="-128"/>
                <a:ea typeface="HGS創英角ｺﾞｼｯｸUB" panose="020B0900000000000000" pitchFamily="50" charset="-128"/>
              </a:rPr>
              <a:t>大和村</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6" name="四角形吹き出し 5"/>
          <p:cNvSpPr/>
          <p:nvPr/>
        </p:nvSpPr>
        <p:spPr>
          <a:xfrm>
            <a:off x="5629275" y="3799267"/>
            <a:ext cx="1905813" cy="1810958"/>
          </a:xfrm>
          <a:prstGeom prst="wedgeRectCallout">
            <a:avLst>
              <a:gd name="adj1" fmla="val 51214"/>
              <a:gd name="adj2" fmla="val 64201"/>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コンテンツ プレースホルダー 2"/>
          <p:cNvSpPr>
            <a:spLocks noGrp="1"/>
          </p:cNvSpPr>
          <p:nvPr>
            <p:ph idx="1"/>
          </p:nvPr>
        </p:nvSpPr>
        <p:spPr>
          <a:xfrm>
            <a:off x="628650" y="738188"/>
            <a:ext cx="8228013" cy="538162"/>
          </a:xfrm>
        </p:spPr>
        <p:txBody>
          <a:bodyPr/>
          <a:lstStyle/>
          <a:p>
            <a:pPr marL="0" indent="0" fontAlgn="auto">
              <a:spcAft>
                <a:spcPts val="0"/>
              </a:spcAft>
              <a:buNone/>
              <a:defRPr/>
            </a:pP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従来型地縁組織とは別に新型組織をつくった事例</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（続）</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974DEB4-7F19-49D8-A2B2-B0772558765F}" type="slidenum">
              <a:rPr lang="ja-JP" altLang="en-US">
                <a:solidFill>
                  <a:srgbClr val="898989"/>
                </a:solidFill>
              </a:rPr>
              <a:pPr/>
              <a:t>36</a:t>
            </a:fld>
            <a:endParaRPr lang="en-US" altLang="ja-JP">
              <a:solidFill>
                <a:srgbClr val="898989"/>
              </a:solidFill>
            </a:endParaRPr>
          </a:p>
        </p:txBody>
      </p:sp>
      <p:sp>
        <p:nvSpPr>
          <p:cNvPr id="66563" name="テキスト ボックス 4"/>
          <p:cNvSpPr txBox="1">
            <a:spLocks noChangeArrowheads="1"/>
          </p:cNvSpPr>
          <p:nvPr/>
        </p:nvSpPr>
        <p:spPr bwMode="auto">
          <a:xfrm>
            <a:off x="628649" y="1363663"/>
            <a:ext cx="822801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山形県東置賜郡川西町吉島地区</a:t>
            </a:r>
            <a:r>
              <a:rPr lang="ja-JP" altLang="en-US" spc="-150"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pc="-150" dirty="0" smtClean="0">
                <a:latin typeface="メイリオ" panose="020B0604030504040204" pitchFamily="50" charset="-128"/>
                <a:ea typeface="メイリオ" panose="020B0604030504040204" pitchFamily="50" charset="-128"/>
                <a:cs typeface="メイリオ" panose="020B0604030504040204" pitchFamily="50" charset="-128"/>
              </a:rPr>
              <a:t>750</a:t>
            </a:r>
            <a:r>
              <a:rPr lang="ja-JP" altLang="en-US" spc="-150" dirty="0" smtClean="0">
                <a:latin typeface="メイリオ" panose="020B0604030504040204" pitchFamily="50" charset="-128"/>
                <a:ea typeface="メイリオ" panose="020B0604030504040204" pitchFamily="50" charset="-128"/>
                <a:cs typeface="メイリオ" panose="020B0604030504040204" pitchFamily="50" charset="-128"/>
              </a:rPr>
              <a:t>戸）</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spc="-15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b="1" spc="-150" dirty="0" smtClean="0">
                <a:latin typeface="メイリオ" panose="020B0604030504040204" pitchFamily="50" charset="-128"/>
                <a:ea typeface="メイリオ" panose="020B0604030504040204" pitchFamily="50" charset="-128"/>
                <a:cs typeface="メイリオ" panose="020B0604030504040204" pitchFamily="50" charset="-128"/>
              </a:rPr>
              <a:t>法人きらりよしじまネットワーク</a:t>
            </a:r>
            <a:endParaRPr lang="en-US" altLang="ja-JP" b="1" spc="-15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人の住民が地域の将来についての危機意識を共有したことをきっかけに、周囲の住民に働きかけを開始。平成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年、地域にある各種団体が、それぞれに「将来的な会計の一元化と地域全体での</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法人格の取得」を決議し、全世帯加入の</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法人の設立が決定された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同年、地域住民が広く参加するためのワークショップを開始、多くの住民が話し合いに参加し、</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年先を見据えた地区計画を策定した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自治会、商工会、地区社協なども</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法人の部会の中に</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組み込まれ、各部会に分かれた組織の中で各種の事業を</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展開している</a:t>
            </a:r>
          </a:p>
          <a:p>
            <a:pPr marL="285750" indent="-285750" fontAlgn="auto">
              <a:spcBef>
                <a:spcPts val="0"/>
              </a:spcBef>
              <a:spcAft>
                <a:spcPts val="0"/>
              </a:spcAft>
              <a:defRPr/>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5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7" name="正方形/長方形 6"/>
          <p:cNvSpPr/>
          <p:nvPr/>
        </p:nvSpPr>
        <p:spPr>
          <a:xfrm>
            <a:off x="395288" y="1146175"/>
            <a:ext cx="8448675" cy="5018088"/>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8" name="表 7"/>
          <p:cNvGraphicFramePr>
            <a:graphicFrameLocks noGrp="1"/>
          </p:cNvGraphicFramePr>
          <p:nvPr/>
        </p:nvGraphicFramePr>
        <p:xfrm>
          <a:off x="968444" y="5159103"/>
          <a:ext cx="3724580" cy="741680"/>
        </p:xfrm>
        <a:graphic>
          <a:graphicData uri="http://schemas.openxmlformats.org/drawingml/2006/table">
            <a:tbl>
              <a:tblPr firstRow="1" bandRow="1">
                <a:tableStyleId>{2D5ABB26-0587-4C30-8999-92F81FD0307C}</a:tableStyleId>
              </a:tblPr>
              <a:tblGrid>
                <a:gridCol w="1505815"/>
                <a:gridCol w="2218765"/>
              </a:tblGrid>
              <a:tr h="370840">
                <a:tc>
                  <a:txBody>
                    <a:bodyPr/>
                    <a:lstStyle/>
                    <a:p>
                      <a:pPr algn="ctr"/>
                      <a:r>
                        <a:rPr kumimoji="1" lang="ja-JP" altLang="en-US" b="1" dirty="0" smtClean="0"/>
                        <a:t>町の人口</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ja-JP" altLang="en-US" dirty="0" smtClean="0"/>
                        <a:t>約　</a:t>
                      </a:r>
                      <a:r>
                        <a:rPr kumimoji="1" lang="en-US" altLang="ja-JP" dirty="0" smtClean="0"/>
                        <a:t>16,600</a:t>
                      </a:r>
                      <a:r>
                        <a:rPr kumimoji="1" lang="ja-JP" altLang="en-US" dirty="0" smtClean="0"/>
                        <a:t>人</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algn="ctr"/>
                      <a:r>
                        <a:rPr kumimoji="1" lang="ja-JP" altLang="en-US" b="1" dirty="0" smtClean="0"/>
                        <a:t>高齢化率</a:t>
                      </a:r>
                      <a:endParaRPr kumimoji="1" lang="ja-JP" altLang="en-US" b="1"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r"/>
                      <a:r>
                        <a:rPr kumimoji="1" lang="en-US" altLang="ja-JP" dirty="0" smtClean="0"/>
                        <a:t>31.14</a:t>
                      </a:r>
                      <a:r>
                        <a:rPr kumimoji="1" lang="ja-JP" altLang="en-US" dirty="0" smtClean="0"/>
                        <a:t>％</a:t>
                      </a:r>
                      <a:endParaRPr kumimoji="1" lang="ja-JP" alt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9" name="テキスト ボックス 4"/>
          <p:cNvSpPr txBox="1">
            <a:spLocks noChangeArrowheads="1"/>
          </p:cNvSpPr>
          <p:nvPr/>
        </p:nvSpPr>
        <p:spPr bwMode="auto">
          <a:xfrm>
            <a:off x="1141557" y="1197686"/>
            <a:ext cx="11836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auto">
              <a:spcBef>
                <a:spcPts val="0"/>
              </a:spcBef>
              <a:spcAft>
                <a:spcPts val="0"/>
              </a:spcAft>
              <a:defRPr/>
            </a:pPr>
            <a:r>
              <a:rPr lang="ja-JP" altLang="en-US" sz="1100" spc="-150" dirty="0" err="1" smtClean="0">
                <a:latin typeface="メイリオ" panose="020B0604030504040204" pitchFamily="50" charset="-128"/>
                <a:ea typeface="メイリオ" panose="020B0604030504040204" pitchFamily="50" charset="-128"/>
                <a:cs typeface="メイリオ" panose="020B0604030504040204" pitchFamily="50" charset="-128"/>
              </a:rPr>
              <a:t>ひがしおき</a:t>
            </a:r>
            <a:r>
              <a:rPr lang="ja-JP" altLang="en-US" sz="1100" spc="-150" dirty="0" smtClean="0">
                <a:latin typeface="メイリオ" panose="020B0604030504040204" pitchFamily="50" charset="-128"/>
                <a:ea typeface="メイリオ" panose="020B0604030504040204" pitchFamily="50" charset="-128"/>
                <a:cs typeface="メイリオ" panose="020B0604030504040204" pitchFamily="50" charset="-128"/>
              </a:rPr>
              <a:t>たま</a:t>
            </a:r>
            <a:endParaRPr lang="ja-JP" altLang="en-US" sz="1100" spc="-15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915" y="3481457"/>
            <a:ext cx="1570468" cy="2627611"/>
          </a:xfrm>
          <a:prstGeom prst="rect">
            <a:avLst/>
          </a:prstGeom>
        </p:spPr>
      </p:pic>
      <p:sp>
        <p:nvSpPr>
          <p:cNvPr id="10" name="テキスト ボックス 9"/>
          <p:cNvSpPr txBox="1"/>
          <p:nvPr/>
        </p:nvSpPr>
        <p:spPr>
          <a:xfrm>
            <a:off x="7403929" y="4443584"/>
            <a:ext cx="877163" cy="369332"/>
          </a:xfrm>
          <a:prstGeom prst="rect">
            <a:avLst/>
          </a:prstGeom>
          <a:noFill/>
        </p:spPr>
        <p:txBody>
          <a:bodyPr wrap="none" rtlCol="0">
            <a:spAutoFit/>
          </a:bodyPr>
          <a:lstStyle/>
          <a:p>
            <a:r>
              <a:rPr lang="ja-JP" altLang="en-US" dirty="0" smtClean="0">
                <a:latin typeface="HGS創英角ｺﾞｼｯｸUB" panose="020B0900000000000000" pitchFamily="50" charset="-128"/>
                <a:ea typeface="HGS創英角ｺﾞｼｯｸUB" panose="020B0900000000000000" pitchFamily="50" charset="-128"/>
              </a:rPr>
              <a:t>山形</a:t>
            </a:r>
            <a:r>
              <a:rPr kumimoji="1" lang="ja-JP" altLang="en-US" dirty="0" smtClean="0">
                <a:latin typeface="HGS創英角ｺﾞｼｯｸUB" panose="020B0900000000000000" pitchFamily="50" charset="-128"/>
                <a:ea typeface="HGS創英角ｺﾞｼｯｸUB" panose="020B0900000000000000" pitchFamily="50" charset="-128"/>
              </a:rPr>
              <a:t>県</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1" name="四角形吹き出し 10"/>
          <p:cNvSpPr/>
          <p:nvPr/>
        </p:nvSpPr>
        <p:spPr>
          <a:xfrm>
            <a:off x="5923476" y="5588458"/>
            <a:ext cx="1068947" cy="356452"/>
          </a:xfrm>
          <a:prstGeom prst="wedgeRectCallout">
            <a:avLst>
              <a:gd name="adj1" fmla="val 98081"/>
              <a:gd name="adj2" fmla="val -32813"/>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032068" y="5566924"/>
            <a:ext cx="877163" cy="369332"/>
          </a:xfrm>
          <a:prstGeom prst="rect">
            <a:avLst/>
          </a:prstGeom>
          <a:noFill/>
        </p:spPr>
        <p:txBody>
          <a:bodyPr wrap="none" rtlCol="0">
            <a:spAutoFit/>
          </a:bodyPr>
          <a:lstStyle/>
          <a:p>
            <a:r>
              <a:rPr lang="ja-JP" altLang="en-US" dirty="0" smtClean="0">
                <a:latin typeface="HGS創英角ｺﾞｼｯｸUB" panose="020B0900000000000000" pitchFamily="50" charset="-128"/>
                <a:ea typeface="HGS創英角ｺﾞｼｯｸUB" panose="020B0900000000000000" pitchFamily="50" charset="-128"/>
              </a:rPr>
              <a:t>川西町</a:t>
            </a:r>
            <a:endParaRPr kumimoji="1" lang="ja-JP" altLang="en-US" dirty="0">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628650" y="2078038"/>
            <a:ext cx="8077200" cy="92075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 name="コンテンツ プレースホルダー 2"/>
          <p:cNvSpPr>
            <a:spLocks noGrp="1"/>
          </p:cNvSpPr>
          <p:nvPr>
            <p:ph idx="1"/>
          </p:nvPr>
        </p:nvSpPr>
        <p:spPr>
          <a:xfrm>
            <a:off x="628650" y="1252538"/>
            <a:ext cx="7886700" cy="4989512"/>
          </a:xfrm>
        </p:spPr>
        <p:txBody>
          <a:bodyPr rtlCol="0">
            <a:normAutofit fontScale="92500" lnSpcReduction="20000"/>
          </a:bodyPr>
          <a:lstStyle/>
          <a:p>
            <a:pPr marL="0" indent="0" fontAlgn="auto">
              <a:spcAft>
                <a:spcPts val="0"/>
              </a:spcAft>
              <a:buFont typeface="Arial" panose="020B0604020202020204" pitchFamily="34" charset="0"/>
              <a:buNone/>
              <a:defRPr/>
            </a:pPr>
            <a:r>
              <a:rPr lang="en-US" altLang="ja-JP" sz="2000" b="1" dirty="0" smtClean="0">
                <a:latin typeface="メイリオ"/>
                <a:ea typeface="メイリオ"/>
                <a:cs typeface="メイリオ"/>
              </a:rPr>
              <a:t>〔</a:t>
            </a:r>
            <a:r>
              <a:rPr lang="ja-JP" altLang="en-US" sz="2000" b="1" dirty="0" smtClean="0">
                <a:latin typeface="メイリオ"/>
                <a:ea typeface="メイリオ"/>
                <a:cs typeface="メイリオ"/>
              </a:rPr>
              <a:t>まとめ</a:t>
            </a:r>
            <a:r>
              <a:rPr lang="en-US" altLang="ja-JP" sz="2000" b="1" dirty="0" smtClean="0">
                <a:latin typeface="メイリオ"/>
                <a:ea typeface="メイリオ"/>
                <a:cs typeface="メイリオ"/>
              </a:rPr>
              <a:t>〕</a:t>
            </a:r>
            <a:r>
              <a:rPr lang="ja-JP" altLang="en-US" sz="2000" b="1" dirty="0" smtClean="0">
                <a:latin typeface="メイリオ"/>
                <a:ea typeface="メイリオ"/>
                <a:cs typeface="メイリオ"/>
              </a:rPr>
              <a:t>新型地縁組織をつくるための要件</a:t>
            </a:r>
            <a:endParaRPr lang="en-US" altLang="ja-JP" sz="2000" b="1" dirty="0" smtClean="0">
              <a:latin typeface="メイリオ"/>
              <a:ea typeface="メイリオ"/>
              <a:cs typeface="メイリオ"/>
            </a:endParaRPr>
          </a:p>
          <a:p>
            <a:pPr marL="457200" lvl="1" indent="0" fontAlgn="auto">
              <a:lnSpc>
                <a:spcPct val="200000"/>
              </a:lnSpc>
              <a:spcAft>
                <a:spcPts val="0"/>
              </a:spcAft>
              <a:buFont typeface="Arial" panose="020B0604020202020204" pitchFamily="34" charset="0"/>
              <a:buNone/>
              <a:defRPr/>
            </a:pPr>
            <a:r>
              <a:rPr lang="ja-JP" altLang="en-US" sz="2200" dirty="0" smtClean="0">
                <a:solidFill>
                  <a:schemeClr val="accent5"/>
                </a:solidFill>
                <a:latin typeface="メイリオ"/>
                <a:ea typeface="メイリオ"/>
                <a:cs typeface="メイリオ"/>
              </a:rPr>
              <a:t>新型組織がつくられた事例の分析</a:t>
            </a:r>
            <a:endParaRPr lang="en-US" altLang="ja-JP" sz="2200" dirty="0" smtClean="0">
              <a:solidFill>
                <a:schemeClr val="accent5"/>
              </a:solidFill>
              <a:latin typeface="メイリオ"/>
              <a:ea typeface="メイリオ"/>
              <a:cs typeface="メイリオ"/>
            </a:endParaRPr>
          </a:p>
          <a:p>
            <a:pPr marL="0" indent="0" fontAlgn="auto">
              <a:spcAft>
                <a:spcPts val="0"/>
              </a:spcAft>
              <a:buFont typeface="Arial" panose="020B0604020202020204" pitchFamily="34" charset="0"/>
              <a:buNone/>
              <a:defRPr/>
            </a:pPr>
            <a:r>
              <a:rPr lang="ja-JP" altLang="en-US" sz="1900" dirty="0" smtClean="0">
                <a:latin typeface="メイリオ"/>
                <a:ea typeface="メイリオ"/>
                <a:cs typeface="メイリオ"/>
              </a:rPr>
              <a:t>（共通要件）</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en-US" sz="1900" dirty="0" smtClean="0">
                <a:latin typeface="メイリオ"/>
                <a:ea typeface="メイリオ"/>
                <a:cs typeface="メイリオ"/>
              </a:rPr>
              <a:t>住民の間に「助け合い」を広めようとの機運が盛り上がってきている</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en-US" sz="1900" dirty="0" smtClean="0">
                <a:latin typeface="メイリオ"/>
                <a:ea typeface="メイリオ"/>
                <a:cs typeface="メイリオ"/>
              </a:rPr>
              <a:t>が、従来型組織ではこのニーズに応えられないことが明白な状況</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en-US" sz="1900" dirty="0" smtClean="0">
                <a:latin typeface="メイリオ"/>
                <a:ea typeface="メイリオ"/>
                <a:cs typeface="メイリオ"/>
              </a:rPr>
              <a:t>　　　従来型組織が新しいニーズに無関心で、これに応えられる見　　</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smtClean="0">
                <a:latin typeface="メイリオ"/>
                <a:ea typeface="メイリオ"/>
                <a:cs typeface="メイリオ"/>
              </a:rPr>
              <a:t>　</a:t>
            </a:r>
            <a:r>
              <a:rPr lang="ja-JP" altLang="en-US" sz="1900" dirty="0" smtClean="0">
                <a:latin typeface="メイリオ"/>
                <a:ea typeface="メイリオ"/>
                <a:cs typeface="メイリオ"/>
              </a:rPr>
              <a:t>　　込みが皆無な状況</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a:latin typeface="メイリオ"/>
                <a:ea typeface="メイリオ"/>
                <a:cs typeface="メイリオ"/>
              </a:rPr>
              <a:t>　</a:t>
            </a:r>
            <a:r>
              <a:rPr lang="ja-JP" altLang="en-US" sz="1900" dirty="0" smtClean="0">
                <a:latin typeface="メイリオ"/>
                <a:ea typeface="メイリオ"/>
                <a:cs typeface="メイリオ"/>
              </a:rPr>
              <a:t>　　従来型組織の中の有志は新しいニーズに応えたい意思を持つ　　　</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a:latin typeface="メイリオ"/>
                <a:ea typeface="メイリオ"/>
                <a:cs typeface="メイリオ"/>
              </a:rPr>
              <a:t>　</a:t>
            </a:r>
            <a:r>
              <a:rPr lang="ja-JP" altLang="en-US" sz="1900" dirty="0" smtClean="0">
                <a:latin typeface="メイリオ"/>
                <a:ea typeface="メイリオ"/>
                <a:cs typeface="メイリオ"/>
              </a:rPr>
              <a:t>　　が、従来型組織の会員からの合意を得る見込みがないため、</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a:latin typeface="メイリオ"/>
                <a:ea typeface="メイリオ"/>
                <a:cs typeface="メイリオ"/>
              </a:rPr>
              <a:t>　</a:t>
            </a:r>
            <a:r>
              <a:rPr lang="ja-JP" altLang="en-US" sz="1900" dirty="0" smtClean="0">
                <a:latin typeface="メイリオ"/>
                <a:ea typeface="メイリオ"/>
                <a:cs typeface="メイリオ"/>
              </a:rPr>
              <a:t>　　従来型組織としてニーズに応える活動ができない状況</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a:latin typeface="メイリオ"/>
                <a:ea typeface="メイリオ"/>
                <a:cs typeface="メイリオ"/>
              </a:rPr>
              <a:t>　</a:t>
            </a:r>
            <a:r>
              <a:rPr lang="ja-JP" altLang="en-US" sz="1900" dirty="0" smtClean="0">
                <a:latin typeface="メイリオ"/>
                <a:ea typeface="メイリオ"/>
                <a:cs typeface="メイリオ"/>
              </a:rPr>
              <a:t>　　従来型組織の中の有志は新しいニーズに応えたい意思を持つ　</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a:latin typeface="メイリオ"/>
                <a:ea typeface="メイリオ"/>
                <a:cs typeface="メイリオ"/>
              </a:rPr>
              <a:t>　</a:t>
            </a:r>
            <a:r>
              <a:rPr lang="ja-JP" altLang="en-US" sz="1900" dirty="0" smtClean="0">
                <a:latin typeface="メイリオ"/>
                <a:ea typeface="メイリオ"/>
                <a:cs typeface="メイリオ"/>
              </a:rPr>
              <a:t>　　が、従来型組織のルールやしきたりにより、そのような活動</a:t>
            </a:r>
            <a:endParaRPr lang="en-US" altLang="ja-JP" sz="1900" dirty="0" smtClean="0">
              <a:latin typeface="メイリオ"/>
              <a:ea typeface="メイリオ"/>
              <a:cs typeface="メイリオ"/>
            </a:endParaRPr>
          </a:p>
          <a:p>
            <a:pPr marL="457200" lvl="1" indent="0" fontAlgn="auto">
              <a:spcAft>
                <a:spcPts val="0"/>
              </a:spcAft>
              <a:buFont typeface="Arial" panose="020B0604020202020204" pitchFamily="34" charset="0"/>
              <a:buNone/>
              <a:defRPr/>
            </a:pPr>
            <a:r>
              <a:rPr lang="ja-JP" altLang="ja-JP" sz="1900" dirty="0">
                <a:latin typeface="メイリオ"/>
                <a:ea typeface="メイリオ"/>
                <a:cs typeface="メイリオ"/>
              </a:rPr>
              <a:t>　</a:t>
            </a:r>
            <a:r>
              <a:rPr lang="ja-JP" altLang="en-US" sz="1900" dirty="0" smtClean="0">
                <a:latin typeface="メイリオ"/>
                <a:ea typeface="メイリオ"/>
                <a:cs typeface="メイリオ"/>
              </a:rPr>
              <a:t>　　ができない状況</a:t>
            </a:r>
            <a:endParaRPr lang="en-US" altLang="ja-JP" sz="1900" dirty="0" smtClean="0">
              <a:latin typeface="メイリオ"/>
              <a:ea typeface="メイリオ"/>
              <a:cs typeface="メイリオ"/>
            </a:endParaRPr>
          </a:p>
          <a:p>
            <a:pPr marL="0" indent="0" fontAlgn="auto">
              <a:spcAft>
                <a:spcPts val="0"/>
              </a:spcAft>
              <a:buFont typeface="Arial" panose="020B0604020202020204" pitchFamily="34" charset="0"/>
              <a:buNone/>
              <a:defRPr/>
            </a:pPr>
            <a:endParaRPr lang="en-US" altLang="ja-JP" sz="2000" dirty="0" smtClean="0">
              <a:latin typeface="メイリオ"/>
              <a:ea typeface="メイリオ"/>
              <a:cs typeface="メイリオ"/>
            </a:endParaRPr>
          </a:p>
          <a:p>
            <a:pPr marL="0" indent="0" fontAlgn="auto">
              <a:spcAft>
                <a:spcPts val="0"/>
              </a:spcAft>
              <a:buFont typeface="Arial" panose="020B0604020202020204" pitchFamily="34" charset="0"/>
              <a:buNone/>
              <a:defRPr/>
            </a:pPr>
            <a:endParaRPr lang="ja-JP" altLang="en-US" sz="2000" dirty="0">
              <a:latin typeface="メイリオ"/>
              <a:ea typeface="メイリオ"/>
              <a:cs typeface="メイリオ"/>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86635C2-F3D0-4778-9D81-FF854B1F121D}" type="slidenum">
              <a:rPr lang="ja-JP" altLang="en-US">
                <a:solidFill>
                  <a:srgbClr val="898989"/>
                </a:solidFill>
              </a:rPr>
              <a:pPr/>
              <a:t>37</a:t>
            </a:fld>
            <a:endParaRPr lang="en-US" altLang="ja-JP">
              <a:solidFill>
                <a:srgbClr val="898989"/>
              </a:solidFill>
            </a:endParaRPr>
          </a:p>
        </p:txBody>
      </p:sp>
      <p:sp>
        <p:nvSpPr>
          <p:cNvPr id="8090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cxnSp>
        <p:nvCxnSpPr>
          <p:cNvPr id="23" name="直線コネクタ 22"/>
          <p:cNvCxnSpPr/>
          <p:nvPr/>
        </p:nvCxnSpPr>
        <p:spPr>
          <a:xfrm>
            <a:off x="1430338" y="3321050"/>
            <a:ext cx="303212" cy="0"/>
          </a:xfrm>
          <a:prstGeom prst="line">
            <a:avLst/>
          </a:prstGeom>
          <a:ln w="28575">
            <a:solidFill>
              <a:schemeClr val="bg1">
                <a:lumMod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flipH="1">
            <a:off x="1430338" y="3032125"/>
            <a:ext cx="0" cy="21082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flipV="1">
            <a:off x="1430338" y="5127625"/>
            <a:ext cx="336550" cy="1588"/>
          </a:xfrm>
          <a:prstGeom prst="line">
            <a:avLst/>
          </a:prstGeom>
          <a:ln w="28575">
            <a:solidFill>
              <a:schemeClr val="bg1">
                <a:lumMod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1430338" y="4092575"/>
            <a:ext cx="319087" cy="0"/>
          </a:xfrm>
          <a:prstGeom prst="line">
            <a:avLst/>
          </a:prstGeom>
          <a:ln w="28575">
            <a:solidFill>
              <a:schemeClr val="bg1">
                <a:lumMod val="50000"/>
              </a:schemeClr>
            </a:solidFill>
            <a:tailEnd type="oval"/>
          </a:ln>
        </p:spPr>
        <p:style>
          <a:lnRef idx="2">
            <a:schemeClr val="accent1"/>
          </a:lnRef>
          <a:fillRef idx="0">
            <a:schemeClr val="accent1"/>
          </a:fillRef>
          <a:effectRef idx="1">
            <a:schemeClr val="accent1"/>
          </a:effectRef>
          <a:fontRef idx="minor">
            <a:schemeClr val="tx1"/>
          </a:fontRef>
        </p:style>
      </p:cxnSp>
      <p:sp>
        <p:nvSpPr>
          <p:cNvPr id="12" name="コンテンツ プレースホルダー 2"/>
          <p:cNvSpPr txBox="1">
            <a:spLocks/>
          </p:cNvSpPr>
          <p:nvPr/>
        </p:nvSpPr>
        <p:spPr>
          <a:xfrm>
            <a:off x="628650" y="766763"/>
            <a:ext cx="8515350" cy="538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spc="-100" dirty="0" smtClean="0">
                <a:latin typeface="メイリオ" panose="020B0604030504040204" pitchFamily="50" charset="-128"/>
                <a:ea typeface="メイリオ" panose="020B0604030504040204" pitchFamily="50" charset="-128"/>
                <a:cs typeface="メイリオ" panose="020B0604030504040204" pitchFamily="50" charset="-128"/>
              </a:rPr>
              <a:t>従来型地縁組織とは別に新型組織をつくった事例（続）</a:t>
            </a:r>
            <a:endParaRPr lang="en-US" altLang="ja-JP" sz="2400" spc="-1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252538"/>
            <a:ext cx="8051800" cy="4989512"/>
          </a:xfrm>
        </p:spPr>
        <p:txBody>
          <a:bodyPr rtlCol="0">
            <a:noAutofit/>
          </a:bodyPr>
          <a:lstStyle/>
          <a:p>
            <a:pPr marL="914400" lvl="1" indent="-457200" fontAlgn="auto">
              <a:spcAft>
                <a:spcPts val="0"/>
              </a:spcAft>
              <a:buFont typeface="+mj-ea"/>
              <a:buAutoNum type="circleNumDbPlain"/>
              <a:defRPr/>
            </a:pPr>
            <a:r>
              <a:rPr lang="ja-JP" altLang="en-US" sz="2000" dirty="0" smtClean="0">
                <a:solidFill>
                  <a:srgbClr val="C00000"/>
                </a:solidFill>
                <a:latin typeface="メイリオ"/>
                <a:ea typeface="メイリオ"/>
                <a:cs typeface="メイリオ"/>
              </a:rPr>
              <a:t>従来型</a:t>
            </a:r>
            <a:r>
              <a:rPr lang="ja-JP" altLang="en-US" sz="2000" dirty="0">
                <a:solidFill>
                  <a:srgbClr val="C00000"/>
                </a:solidFill>
                <a:latin typeface="メイリオ"/>
                <a:ea typeface="メイリオ"/>
                <a:cs typeface="メイリオ"/>
              </a:rPr>
              <a:t>組織に新しい助け合い活動をするよう働きかけて成功する見込みがない</a:t>
            </a:r>
            <a:r>
              <a:rPr lang="ja-JP" altLang="en-US" sz="2000" dirty="0" smtClean="0">
                <a:solidFill>
                  <a:srgbClr val="C00000"/>
                </a:solidFill>
                <a:latin typeface="メイリオ"/>
                <a:ea typeface="メイリオ"/>
                <a:cs typeface="メイリオ"/>
              </a:rPr>
              <a:t>か</a:t>
            </a:r>
            <a:r>
              <a:rPr lang="ja-JP" altLang="en-US" sz="2000" dirty="0" smtClean="0">
                <a:latin typeface="メイリオ"/>
                <a:ea typeface="メイリオ"/>
                <a:cs typeface="メイリオ"/>
              </a:rPr>
              <a:t>を判断</a:t>
            </a:r>
            <a:endParaRPr lang="en-US" altLang="ja-JP" sz="2000" dirty="0" smtClean="0">
              <a:latin typeface="メイリオ"/>
              <a:ea typeface="メイリオ"/>
              <a:cs typeface="メイリオ"/>
            </a:endParaRPr>
          </a:p>
          <a:p>
            <a:pPr marL="914400" lvl="2" indent="0" fontAlgn="auto">
              <a:spcAft>
                <a:spcPts val="0"/>
              </a:spcAft>
              <a:buFont typeface="Arial" panose="020B0604020202020204" pitchFamily="34" charset="0"/>
              <a:buNone/>
              <a:defRPr/>
            </a:pPr>
            <a:r>
              <a:rPr lang="ja-JP" altLang="en-US" sz="1800" dirty="0" smtClean="0">
                <a:latin typeface="メイリオ"/>
                <a:ea typeface="メイリオ"/>
                <a:cs typeface="メイリオ"/>
              </a:rPr>
              <a:t>（</a:t>
            </a:r>
            <a:r>
              <a:rPr lang="ja-JP" altLang="en-US" sz="1800" dirty="0">
                <a:latin typeface="メイリオ"/>
                <a:ea typeface="メイリオ"/>
                <a:cs typeface="メイリオ"/>
              </a:rPr>
              <a:t>前出</a:t>
            </a:r>
            <a:r>
              <a:rPr lang="ja-JP" altLang="en-US" sz="1800" dirty="0" smtClean="0">
                <a:latin typeface="メイリオ"/>
                <a:ea typeface="メイリオ"/>
                <a:cs typeface="メイリオ"/>
              </a:rPr>
              <a:t>「</a:t>
            </a:r>
            <a:r>
              <a:rPr lang="en-US" altLang="ja-JP" sz="1800" dirty="0" smtClean="0">
                <a:latin typeface="メイリオ"/>
                <a:ea typeface="メイリオ"/>
                <a:cs typeface="メイリオ"/>
              </a:rPr>
              <a:t>2. </a:t>
            </a:r>
            <a:r>
              <a:rPr lang="ja-JP" altLang="en-US" sz="1800" dirty="0" smtClean="0">
                <a:latin typeface="メイリオ"/>
                <a:ea typeface="メイリオ"/>
                <a:cs typeface="メイリオ"/>
              </a:rPr>
              <a:t>従来型</a:t>
            </a:r>
            <a:r>
              <a:rPr lang="ja-JP" altLang="en-US" sz="1800" dirty="0">
                <a:latin typeface="メイリオ"/>
                <a:ea typeface="メイリオ"/>
                <a:cs typeface="メイリオ"/>
              </a:rPr>
              <a:t>の地縁組織を活性化させた事例</a:t>
            </a:r>
            <a:r>
              <a:rPr lang="ja-JP" altLang="en-US" sz="1800" dirty="0" smtClean="0">
                <a:latin typeface="メイリオ"/>
                <a:ea typeface="メイリオ"/>
                <a:cs typeface="メイリオ"/>
              </a:rPr>
              <a:t>」</a:t>
            </a:r>
            <a:r>
              <a:rPr lang="en-US" altLang="ja-JP" sz="1800" dirty="0" smtClean="0">
                <a:latin typeface="メイリオ"/>
                <a:ea typeface="メイリオ"/>
                <a:cs typeface="メイリオ"/>
              </a:rPr>
              <a:t>〔</a:t>
            </a:r>
            <a:r>
              <a:rPr lang="ja-JP" altLang="en-US" sz="1800" dirty="0" smtClean="0">
                <a:latin typeface="メイリオ"/>
                <a:ea typeface="メイリオ"/>
                <a:cs typeface="メイリオ"/>
              </a:rPr>
              <a:t>まとめ</a:t>
            </a:r>
            <a:r>
              <a:rPr lang="en-US" altLang="ja-JP" sz="1800" dirty="0" smtClean="0">
                <a:latin typeface="メイリオ"/>
                <a:ea typeface="メイリオ"/>
                <a:cs typeface="メイリオ"/>
              </a:rPr>
              <a:t>〕</a:t>
            </a:r>
          </a:p>
          <a:p>
            <a:pPr marL="914400" lvl="2" indent="0" fontAlgn="auto">
              <a:spcAft>
                <a:spcPts val="0"/>
              </a:spcAft>
              <a:buFont typeface="Arial" panose="020B0604020202020204" pitchFamily="34" charset="0"/>
              <a:buNone/>
              <a:defRPr/>
            </a:pPr>
            <a:r>
              <a:rPr lang="ja-JP" altLang="en-US" sz="1800" dirty="0">
                <a:latin typeface="メイリオ"/>
                <a:ea typeface="メイリオ"/>
                <a:cs typeface="メイリオ"/>
              </a:rPr>
              <a:t>　</a:t>
            </a:r>
            <a:r>
              <a:rPr lang="ja-JP" altLang="en-US" sz="1800" dirty="0" smtClean="0">
                <a:latin typeface="メイリオ"/>
                <a:ea typeface="メイリオ"/>
                <a:cs typeface="メイリオ"/>
              </a:rPr>
              <a:t>「助け合い</a:t>
            </a:r>
            <a:r>
              <a:rPr lang="ja-JP" altLang="en-US" sz="1800" dirty="0">
                <a:latin typeface="メイリオ"/>
                <a:ea typeface="メイリオ"/>
                <a:cs typeface="メイリオ"/>
              </a:rPr>
              <a:t>活動</a:t>
            </a:r>
            <a:r>
              <a:rPr lang="ja-JP" altLang="en-US" sz="1800" dirty="0" smtClean="0">
                <a:latin typeface="メイリオ"/>
                <a:ea typeface="メイリオ"/>
                <a:cs typeface="メイリオ"/>
              </a:rPr>
              <a:t>の「開始」に</a:t>
            </a:r>
            <a:r>
              <a:rPr lang="ja-JP" altLang="en-US" sz="1800" dirty="0">
                <a:latin typeface="メイリオ"/>
                <a:ea typeface="メイリオ"/>
                <a:cs typeface="メイリオ"/>
              </a:rPr>
              <a:t>必要な</a:t>
            </a:r>
            <a:r>
              <a:rPr lang="ja-JP" altLang="en-US" sz="1800" dirty="0" smtClean="0">
                <a:latin typeface="メイリオ"/>
                <a:ea typeface="メイリオ"/>
                <a:cs typeface="メイリオ"/>
              </a:rPr>
              <a:t>要素」（</a:t>
            </a:r>
            <a:r>
              <a:rPr lang="en-US" altLang="ja-JP" sz="1800" dirty="0" smtClean="0">
                <a:latin typeface="メイリオ"/>
                <a:ea typeface="メイリオ"/>
                <a:cs typeface="メイリオ"/>
              </a:rPr>
              <a:t>31</a:t>
            </a:r>
            <a:r>
              <a:rPr lang="ja-JP" altLang="en-US" sz="1800" dirty="0" smtClean="0">
                <a:latin typeface="メイリオ"/>
                <a:ea typeface="メイリオ"/>
                <a:cs typeface="メイリオ"/>
              </a:rPr>
              <a:t>ページ）が</a:t>
            </a:r>
            <a:endParaRPr lang="en-US" altLang="ja-JP" sz="1800" dirty="0" smtClean="0">
              <a:latin typeface="メイリオ"/>
              <a:ea typeface="メイリオ"/>
              <a:cs typeface="メイリオ"/>
            </a:endParaRPr>
          </a:p>
          <a:p>
            <a:pPr marL="914400" lvl="2" indent="0" fontAlgn="auto">
              <a:spcAft>
                <a:spcPts val="0"/>
              </a:spcAft>
              <a:buFont typeface="Arial" panose="020B0604020202020204" pitchFamily="34" charset="0"/>
              <a:buNone/>
              <a:defRPr/>
            </a:pPr>
            <a:r>
              <a:rPr lang="ja-JP" altLang="en-US" sz="1800" dirty="0">
                <a:latin typeface="メイリオ"/>
                <a:ea typeface="メイリオ"/>
                <a:cs typeface="メイリオ"/>
              </a:rPr>
              <a:t>　</a:t>
            </a:r>
            <a:r>
              <a:rPr lang="ja-JP" altLang="en-US" sz="1800" dirty="0" smtClean="0">
                <a:latin typeface="メイリオ"/>
                <a:ea typeface="メイリオ"/>
                <a:cs typeface="メイリオ"/>
              </a:rPr>
              <a:t> そろうかどうかも</a:t>
            </a:r>
            <a:r>
              <a:rPr lang="ja-JP" altLang="en-US" sz="1800" dirty="0">
                <a:latin typeface="メイリオ"/>
                <a:ea typeface="メイリオ"/>
                <a:cs typeface="メイリオ"/>
              </a:rPr>
              <a:t>判断</a:t>
            </a:r>
            <a:r>
              <a:rPr lang="ja-JP" altLang="en-US" sz="1800" dirty="0" smtClean="0">
                <a:latin typeface="メイリオ"/>
                <a:ea typeface="メイリオ"/>
                <a:cs typeface="メイリオ"/>
              </a:rPr>
              <a:t>）</a:t>
            </a:r>
            <a:endParaRPr lang="en-US" altLang="ja-JP" sz="1800" dirty="0" smtClean="0">
              <a:latin typeface="メイリオ"/>
              <a:ea typeface="メイリオ"/>
              <a:cs typeface="メイリオ"/>
            </a:endParaRPr>
          </a:p>
          <a:p>
            <a:pPr marL="914400" lvl="2" indent="0" fontAlgn="auto">
              <a:spcAft>
                <a:spcPts val="0"/>
              </a:spcAft>
              <a:buFont typeface="Arial" panose="020B0604020202020204" pitchFamily="34" charset="0"/>
              <a:buNone/>
              <a:defRPr/>
            </a:pPr>
            <a:endParaRPr lang="en-US" altLang="ja-JP" sz="800" dirty="0" smtClean="0">
              <a:latin typeface="メイリオ"/>
              <a:ea typeface="メイリオ"/>
              <a:cs typeface="メイリオ"/>
            </a:endParaRPr>
          </a:p>
          <a:p>
            <a:pPr marL="914400" lvl="1" indent="-457200" fontAlgn="auto">
              <a:lnSpc>
                <a:spcPct val="100000"/>
              </a:lnSpc>
              <a:spcAft>
                <a:spcPts val="0"/>
              </a:spcAft>
              <a:buFont typeface="+mj-ea"/>
              <a:buAutoNum type="circleNumDbPlain"/>
              <a:defRPr/>
            </a:pPr>
            <a:r>
              <a:rPr lang="ja-JP" altLang="en-US" sz="2000" dirty="0" smtClean="0">
                <a:solidFill>
                  <a:srgbClr val="C00000"/>
                </a:solidFill>
                <a:latin typeface="メイリオ"/>
                <a:ea typeface="メイリオ"/>
                <a:cs typeface="メイリオ"/>
              </a:rPr>
              <a:t>住民</a:t>
            </a:r>
            <a:r>
              <a:rPr lang="ja-JP" altLang="en-US" sz="2000" dirty="0">
                <a:solidFill>
                  <a:srgbClr val="C00000"/>
                </a:solidFill>
                <a:latin typeface="メイリオ"/>
                <a:ea typeface="メイリオ"/>
                <a:cs typeface="メイリオ"/>
              </a:rPr>
              <a:t>の間に新型地縁組織をつくりたいニーズが強いか、</a:t>
            </a:r>
            <a:r>
              <a:rPr lang="ja-JP" altLang="en-US" sz="2000" dirty="0" smtClean="0">
                <a:solidFill>
                  <a:srgbClr val="C00000"/>
                </a:solidFill>
                <a:latin typeface="メイリオ"/>
                <a:ea typeface="メイリオ"/>
                <a:cs typeface="メイリオ"/>
              </a:rPr>
              <a:t>新型組織をつくるリーダーがいる</a:t>
            </a:r>
            <a:r>
              <a:rPr lang="ja-JP" altLang="en-US" sz="2000" dirty="0">
                <a:solidFill>
                  <a:srgbClr val="C00000"/>
                </a:solidFill>
                <a:latin typeface="メイリオ"/>
                <a:ea typeface="メイリオ"/>
                <a:cs typeface="メイリオ"/>
              </a:rPr>
              <a:t>か</a:t>
            </a:r>
            <a:r>
              <a:rPr lang="ja-JP" altLang="en-US" sz="2000" dirty="0">
                <a:latin typeface="メイリオ"/>
                <a:ea typeface="メイリオ"/>
                <a:cs typeface="メイリオ"/>
              </a:rPr>
              <a:t>を</a:t>
            </a:r>
            <a:r>
              <a:rPr lang="ja-JP" altLang="en-US" sz="2000" dirty="0" smtClean="0">
                <a:latin typeface="メイリオ"/>
                <a:ea typeface="メイリオ"/>
                <a:cs typeface="メイリオ"/>
              </a:rPr>
              <a:t>判断</a:t>
            </a:r>
            <a:endParaRPr lang="en-US" altLang="ja-JP" sz="2000" dirty="0" smtClean="0">
              <a:latin typeface="メイリオ"/>
              <a:ea typeface="メイリオ"/>
              <a:cs typeface="メイリオ"/>
            </a:endParaRPr>
          </a:p>
          <a:p>
            <a:pPr marL="914400" lvl="1" indent="-457200" fontAlgn="auto">
              <a:lnSpc>
                <a:spcPct val="100000"/>
              </a:lnSpc>
              <a:spcAft>
                <a:spcPts val="0"/>
              </a:spcAft>
              <a:buFont typeface="+mj-ea"/>
              <a:buAutoNum type="circleNumDbPlain"/>
              <a:defRPr/>
            </a:pPr>
            <a:endParaRPr lang="en-US" altLang="ja-JP" sz="800" dirty="0" smtClean="0">
              <a:latin typeface="メイリオ"/>
              <a:ea typeface="メイリオ"/>
              <a:cs typeface="メイリオ"/>
            </a:endParaRPr>
          </a:p>
          <a:p>
            <a:pPr marL="914400" lvl="1" indent="-457200" fontAlgn="auto">
              <a:lnSpc>
                <a:spcPct val="100000"/>
              </a:lnSpc>
              <a:spcAft>
                <a:spcPts val="0"/>
              </a:spcAft>
              <a:buFont typeface="+mj-ea"/>
              <a:buAutoNum type="circleNumDbPlain"/>
              <a:defRPr/>
            </a:pPr>
            <a:r>
              <a:rPr lang="ja-JP" altLang="en-US" sz="2000" dirty="0" smtClean="0">
                <a:solidFill>
                  <a:srgbClr val="C00000"/>
                </a:solidFill>
                <a:latin typeface="メイリオ"/>
                <a:ea typeface="メイリオ"/>
                <a:cs typeface="メイリオ"/>
              </a:rPr>
              <a:t>どんな</a:t>
            </a:r>
            <a:r>
              <a:rPr lang="ja-JP" altLang="en-US" sz="2000" dirty="0">
                <a:solidFill>
                  <a:srgbClr val="C00000"/>
                </a:solidFill>
                <a:latin typeface="メイリオ"/>
                <a:ea typeface="メイリオ"/>
                <a:cs typeface="メイリオ"/>
              </a:rPr>
              <a:t>新型組織がそのニーズに応えるのにもっとも適切か</a:t>
            </a:r>
            <a:r>
              <a:rPr lang="ja-JP" altLang="en-US" sz="2000" dirty="0" smtClean="0">
                <a:latin typeface="メイリオ"/>
                <a:ea typeface="メイリオ"/>
                <a:cs typeface="メイリオ"/>
              </a:rPr>
              <a:t>を判断</a:t>
            </a:r>
            <a:endParaRPr lang="ja-JP" altLang="en-US" sz="2000" dirty="0">
              <a:latin typeface="メイリオ"/>
              <a:ea typeface="メイリオ"/>
              <a:cs typeface="メイリオ"/>
            </a:endParaRPr>
          </a:p>
          <a:p>
            <a:pPr lvl="2" fontAlgn="auto">
              <a:lnSpc>
                <a:spcPct val="100000"/>
              </a:lnSpc>
              <a:spcAft>
                <a:spcPts val="0"/>
              </a:spcAft>
              <a:defRPr/>
            </a:pPr>
            <a:r>
              <a:rPr lang="ja-JP" altLang="en-US" sz="1800" dirty="0" smtClean="0">
                <a:latin typeface="メイリオ"/>
                <a:ea typeface="メイリオ"/>
                <a:cs typeface="メイリオ"/>
              </a:rPr>
              <a:t>従来型</a:t>
            </a:r>
            <a:r>
              <a:rPr lang="ja-JP" altLang="en-US" sz="1800" dirty="0">
                <a:latin typeface="メイリオ"/>
                <a:ea typeface="メイリオ"/>
                <a:cs typeface="メイリオ"/>
              </a:rPr>
              <a:t>組織の有志で、新しい活動をする任意団体</a:t>
            </a:r>
            <a:r>
              <a:rPr lang="ja-JP" altLang="en-US" sz="1800" dirty="0" smtClean="0">
                <a:latin typeface="メイリオ"/>
                <a:ea typeface="メイリオ"/>
                <a:cs typeface="メイリオ"/>
              </a:rPr>
              <a:t>・</a:t>
            </a:r>
            <a:r>
              <a:rPr lang="en-US" altLang="ja-JP" sz="1800" dirty="0" smtClean="0">
                <a:latin typeface="メイリオ"/>
                <a:ea typeface="メイリオ"/>
                <a:cs typeface="メイリオ"/>
              </a:rPr>
              <a:t>NPO</a:t>
            </a:r>
            <a:r>
              <a:rPr lang="ja-JP" altLang="en-US" sz="1800" dirty="0" smtClean="0">
                <a:latin typeface="メイリオ"/>
                <a:ea typeface="メイリオ"/>
                <a:cs typeface="メイリオ"/>
              </a:rPr>
              <a:t>を</a:t>
            </a:r>
            <a:r>
              <a:rPr lang="ja-JP" altLang="en-US" sz="1800" dirty="0">
                <a:latin typeface="メイリオ"/>
                <a:ea typeface="メイリオ"/>
                <a:cs typeface="メイリオ"/>
              </a:rPr>
              <a:t>設立</a:t>
            </a:r>
          </a:p>
          <a:p>
            <a:pPr lvl="2" fontAlgn="auto">
              <a:lnSpc>
                <a:spcPct val="100000"/>
              </a:lnSpc>
              <a:spcAft>
                <a:spcPts val="0"/>
              </a:spcAft>
              <a:defRPr/>
            </a:pPr>
            <a:r>
              <a:rPr lang="ja-JP" altLang="en-US" sz="1800" dirty="0" smtClean="0">
                <a:latin typeface="メイリオ"/>
                <a:ea typeface="メイリオ"/>
                <a:cs typeface="メイリオ"/>
              </a:rPr>
              <a:t>従来型</a:t>
            </a:r>
            <a:r>
              <a:rPr lang="ja-JP" altLang="en-US" sz="1800" dirty="0">
                <a:latin typeface="メイリオ"/>
                <a:ea typeface="メイリオ"/>
                <a:cs typeface="メイリオ"/>
              </a:rPr>
              <a:t>組織の連合体の有志で、連合体の活動する地域を活動範囲として</a:t>
            </a:r>
            <a:r>
              <a:rPr lang="ja-JP" altLang="en-US" sz="1800" dirty="0" smtClean="0">
                <a:latin typeface="メイリオ"/>
                <a:ea typeface="メイリオ"/>
                <a:cs typeface="メイリオ"/>
              </a:rPr>
              <a:t>新しい活動</a:t>
            </a:r>
            <a:r>
              <a:rPr lang="ja-JP" altLang="en-US" sz="1800" dirty="0">
                <a:latin typeface="メイリオ"/>
                <a:ea typeface="メイリオ"/>
                <a:cs typeface="メイリオ"/>
              </a:rPr>
              <a:t>をする任意団体</a:t>
            </a:r>
            <a:r>
              <a:rPr lang="ja-JP" altLang="en-US" sz="1800" dirty="0" smtClean="0">
                <a:latin typeface="メイリオ"/>
                <a:ea typeface="メイリオ"/>
                <a:cs typeface="メイリオ"/>
              </a:rPr>
              <a:t>・</a:t>
            </a:r>
            <a:r>
              <a:rPr lang="en-US" altLang="ja-JP" sz="1800" dirty="0" smtClean="0">
                <a:latin typeface="メイリオ"/>
                <a:ea typeface="メイリオ"/>
                <a:cs typeface="メイリオ"/>
              </a:rPr>
              <a:t> NPO</a:t>
            </a:r>
            <a:r>
              <a:rPr lang="ja-JP" altLang="en-US" sz="1800" dirty="0" smtClean="0">
                <a:latin typeface="メイリオ"/>
                <a:ea typeface="メイリオ"/>
                <a:cs typeface="メイリオ"/>
              </a:rPr>
              <a:t>を</a:t>
            </a:r>
            <a:r>
              <a:rPr lang="ja-JP" altLang="en-US" sz="1800" dirty="0">
                <a:latin typeface="メイリオ"/>
                <a:ea typeface="メイリオ"/>
                <a:cs typeface="メイリオ"/>
              </a:rPr>
              <a:t>設立</a:t>
            </a:r>
          </a:p>
          <a:p>
            <a:pPr lvl="2" fontAlgn="auto">
              <a:lnSpc>
                <a:spcPct val="100000"/>
              </a:lnSpc>
              <a:spcAft>
                <a:spcPts val="0"/>
              </a:spcAft>
              <a:defRPr/>
            </a:pPr>
            <a:r>
              <a:rPr lang="ja-JP" altLang="en-US" sz="1800" dirty="0" smtClean="0">
                <a:latin typeface="メイリオ"/>
                <a:ea typeface="メイリオ"/>
                <a:cs typeface="メイリオ"/>
              </a:rPr>
              <a:t>従来型</a:t>
            </a:r>
            <a:r>
              <a:rPr lang="ja-JP" altLang="en-US" sz="1800" dirty="0">
                <a:latin typeface="メイリオ"/>
                <a:ea typeface="メイリオ"/>
                <a:cs typeface="メイリオ"/>
              </a:rPr>
              <a:t>組織と無関係に、一定地域の全テーマ型助け合い活動をする新しい</a:t>
            </a:r>
            <a:r>
              <a:rPr lang="ja-JP" altLang="en-US" sz="1800" dirty="0" smtClean="0">
                <a:latin typeface="メイリオ"/>
                <a:ea typeface="メイリオ"/>
                <a:cs typeface="メイリオ"/>
              </a:rPr>
              <a:t>組織（</a:t>
            </a:r>
            <a:r>
              <a:rPr lang="ja-JP" altLang="en-US" sz="1800" dirty="0">
                <a:latin typeface="メイリオ"/>
                <a:ea typeface="メイリオ"/>
                <a:cs typeface="メイリオ"/>
              </a:rPr>
              <a:t>任意団体</a:t>
            </a:r>
            <a:r>
              <a:rPr lang="ja-JP" altLang="en-US" sz="1800" dirty="0" smtClean="0">
                <a:latin typeface="メイリオ"/>
                <a:ea typeface="メイリオ"/>
                <a:cs typeface="メイリオ"/>
              </a:rPr>
              <a:t>・</a:t>
            </a:r>
            <a:r>
              <a:rPr lang="en-US" altLang="ja-JP" sz="1800" dirty="0" smtClean="0">
                <a:latin typeface="メイリオ"/>
                <a:ea typeface="メイリオ"/>
                <a:cs typeface="メイリオ"/>
              </a:rPr>
              <a:t> NPO</a:t>
            </a:r>
            <a:r>
              <a:rPr lang="ja-JP" altLang="en-US" sz="1800" dirty="0" smtClean="0">
                <a:latin typeface="メイリオ"/>
                <a:ea typeface="メイリオ"/>
                <a:cs typeface="メイリオ"/>
              </a:rPr>
              <a:t>など</a:t>
            </a:r>
            <a:r>
              <a:rPr lang="ja-JP" altLang="en-US" sz="1800" dirty="0">
                <a:latin typeface="メイリオ"/>
                <a:ea typeface="メイリオ"/>
                <a:cs typeface="メイリオ"/>
              </a:rPr>
              <a:t>）を</a:t>
            </a:r>
            <a:r>
              <a:rPr lang="ja-JP" altLang="en-US" sz="1800" dirty="0" smtClean="0">
                <a:latin typeface="メイリオ"/>
                <a:ea typeface="メイリオ"/>
                <a:cs typeface="メイリオ"/>
              </a:rPr>
              <a:t>設立</a:t>
            </a:r>
            <a:endParaRPr lang="ja-JP" altLang="en-US" sz="1800" dirty="0">
              <a:latin typeface="メイリオ"/>
              <a:ea typeface="メイリオ"/>
              <a:cs typeface="メイリオ"/>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A26276-D0F7-45A1-8C77-C8395C5E0BA5}" type="slidenum">
              <a:rPr lang="ja-JP" altLang="en-US">
                <a:solidFill>
                  <a:srgbClr val="898989"/>
                </a:solidFill>
              </a:rPr>
              <a:pPr/>
              <a:t>38</a:t>
            </a:fld>
            <a:endParaRPr lang="en-US" altLang="ja-JP">
              <a:solidFill>
                <a:srgbClr val="898989"/>
              </a:solidFill>
            </a:endParaRPr>
          </a:p>
        </p:txBody>
      </p:sp>
      <p:sp>
        <p:nvSpPr>
          <p:cNvPr id="8294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82948" name="コンテンツ プレースホルダー 2"/>
          <p:cNvSpPr txBox="1">
            <a:spLocks/>
          </p:cNvSpPr>
          <p:nvPr/>
        </p:nvSpPr>
        <p:spPr bwMode="auto">
          <a:xfrm>
            <a:off x="628650" y="766763"/>
            <a:ext cx="8515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90000"/>
              </a:lnSpc>
              <a:spcBef>
                <a:spcPts val="1000"/>
              </a:spcBef>
              <a:buFont typeface="Arial" panose="020B0604020202020204" pitchFamily="34" charset="0"/>
              <a:buNone/>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24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新型組織の開始を働きかける手順</a:t>
            </a:r>
            <a:endParaRPr lang="en-US" altLang="ja-JP"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00163" y="814639"/>
            <a:ext cx="7393076" cy="5322434"/>
          </a:xfrm>
        </p:spPr>
        <p:txBody>
          <a:bodyPr rtlCol="0">
            <a:normAutofit/>
          </a:bodyPr>
          <a:lstStyle/>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3-7</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認知症者</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に対する地域支援</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８０</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高齢者の社会参加</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８６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3-9.</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助け合い</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基金</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９８</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3-10.</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他の制度と</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連携した</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助け合い活動の</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創出</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１０６</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2" indent="0" fontAlgn="auto">
              <a:spcAft>
                <a:spcPts val="0"/>
              </a:spcAft>
              <a:buNone/>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3-10-1.</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err="1" smtClean="0">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者等への地域生活支援との連携</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・・・１０７</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2" indent="0" fontAlgn="auto">
              <a:spcAft>
                <a:spcPts val="0"/>
              </a:spcAft>
              <a:buNone/>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3-10-2.</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生活困窮者への生活支援との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連携</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・１１３</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2" indent="0" fontAlgn="auto">
              <a:spcAft>
                <a:spcPts val="0"/>
              </a:spcAft>
              <a:buNone/>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3-10-3.</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こども・子育て支援との連携</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・・・１１６</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2" indent="0" fontAlgn="auto">
              <a:spcAft>
                <a:spcPts val="0"/>
              </a:spcAft>
              <a:buNone/>
              <a:defRPr/>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3-10-4.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認知症地域支援推進員との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連携</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・１２２</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457200" lvl="1" indent="0" fontAlgn="auto">
              <a:spcAft>
                <a:spcPts val="0"/>
              </a:spcAft>
              <a:buNone/>
              <a:defRPr/>
            </a:pPr>
            <a:endParaRPr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fontAlgn="auto">
              <a:lnSpc>
                <a:spcPct val="150000"/>
              </a:lnSpc>
              <a:spcAft>
                <a:spcPts val="0"/>
              </a:spcAft>
              <a:buNone/>
              <a:defRP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生活支援</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コー</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ディ</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ネーター</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・協議体構成員の任務　その２</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fontAlgn="auto">
              <a:spcAft>
                <a:spcPts val="0"/>
              </a:spcAft>
              <a:buFont typeface="Arial" panose="020B0604020202020204" pitchFamily="34" charset="0"/>
              <a:buAutoNum type="arabicPeriod" startAt="4"/>
              <a:defRPr/>
            </a:pP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ネットワークづくり</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１２５ </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71550" lvl="1" indent="-514350" fontAlgn="auto">
              <a:spcAft>
                <a:spcPts val="0"/>
              </a:spcAft>
              <a:buFont typeface="Arial" panose="020B0604020202020204" pitchFamily="34" charset="0"/>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4-1.</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ネットワークのイメージ図</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・１２６</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71550" lvl="1" indent="-514350" fontAlgn="auto">
              <a:spcAft>
                <a:spcPts val="0"/>
              </a:spcAft>
              <a:buFont typeface="Arial" panose="020B0604020202020204" pitchFamily="34" charset="0"/>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ネットワークの種別</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・１２８</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71550" lvl="1" indent="-514350" fontAlgn="auto">
              <a:spcAft>
                <a:spcPts val="0"/>
              </a:spcAft>
              <a:buFont typeface="Arial" panose="020B0604020202020204" pitchFamily="34" charset="0"/>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個別ネットワーク</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・１３０</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71550" lvl="1" indent="-514350" fontAlgn="auto">
              <a:spcAft>
                <a:spcPts val="0"/>
              </a:spcAft>
              <a:buFont typeface="Arial" panose="020B0604020202020204" pitchFamily="34" charset="0"/>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4-4.</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事業者間ネットワーク</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・１３４</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71550" lvl="1" indent="-514350" fontAlgn="auto">
              <a:spcAft>
                <a:spcPts val="0"/>
              </a:spcAft>
              <a:buFont typeface="Arial" panose="020B0604020202020204" pitchFamily="34" charset="0"/>
              <a:buNone/>
              <a:defRPr/>
            </a:pPr>
            <a:r>
              <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　 地縁組織とＮＰＯとのネットワーク</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・１４２</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5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目次</a:t>
            </a:r>
          </a:p>
        </p:txBody>
      </p:sp>
      <p:sp>
        <p:nvSpPr>
          <p:cNvPr id="7" name="正方形/長方形 6"/>
          <p:cNvSpPr/>
          <p:nvPr/>
        </p:nvSpPr>
        <p:spPr>
          <a:xfrm>
            <a:off x="395288" y="719138"/>
            <a:ext cx="8448675" cy="54451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300163"/>
            <a:ext cx="8064500" cy="4876800"/>
          </a:xfrm>
        </p:spPr>
        <p:txBody>
          <a:bodyPr rtlCol="0">
            <a:noAutofit/>
          </a:bodyPr>
          <a:lstStyle/>
          <a:p>
            <a:pPr marL="914400" lvl="1" indent="-457200" fontAlgn="auto">
              <a:spcAft>
                <a:spcPts val="0"/>
              </a:spcAft>
              <a:buFont typeface="+mj-ea"/>
              <a:buAutoNum type="circleNumDbPlain" startAt="4"/>
              <a:defRPr/>
            </a:pPr>
            <a:r>
              <a:rPr lang="ja-JP" altLang="en-US" sz="2000" dirty="0">
                <a:solidFill>
                  <a:srgbClr val="C00000"/>
                </a:solidFill>
                <a:latin typeface="メイリオ"/>
                <a:ea typeface="メイリオ"/>
                <a:cs typeface="メイリオ"/>
              </a:rPr>
              <a:t>リーダーが新しい組織・団体をつくる</a:t>
            </a:r>
            <a:r>
              <a:rPr lang="ja-JP" altLang="en-US" sz="2000" dirty="0">
                <a:latin typeface="メイリオ"/>
                <a:ea typeface="メイリオ"/>
                <a:cs typeface="メイリオ"/>
              </a:rPr>
              <a:t>のを</a:t>
            </a:r>
            <a:r>
              <a:rPr lang="ja-JP" altLang="en-US" sz="2000" dirty="0" smtClean="0">
                <a:latin typeface="メイリオ"/>
                <a:ea typeface="メイリオ"/>
                <a:cs typeface="メイリオ"/>
              </a:rPr>
              <a:t>支援</a:t>
            </a:r>
            <a:endParaRPr lang="en-US" altLang="ja-JP" sz="2000" dirty="0" smtClean="0">
              <a:latin typeface="メイリオ"/>
              <a:ea typeface="メイリオ"/>
              <a:cs typeface="メイリオ"/>
            </a:endParaRPr>
          </a:p>
          <a:p>
            <a:pPr lvl="2" fontAlgn="auto">
              <a:spcAft>
                <a:spcPts val="0"/>
              </a:spcAft>
              <a:defRPr/>
            </a:pPr>
            <a:r>
              <a:rPr lang="ja-JP" altLang="en-US" sz="1800" dirty="0">
                <a:latin typeface="メイリオ"/>
                <a:ea typeface="メイリオ"/>
                <a:cs typeface="メイリオ"/>
              </a:rPr>
              <a:t>設立支援</a:t>
            </a:r>
          </a:p>
          <a:p>
            <a:pPr lvl="2" fontAlgn="auto">
              <a:spcAft>
                <a:spcPts val="0"/>
              </a:spcAft>
              <a:defRPr/>
            </a:pPr>
            <a:r>
              <a:rPr lang="ja-JP" altLang="en-US" sz="1800" dirty="0">
                <a:latin typeface="メイリオ"/>
                <a:ea typeface="メイリオ"/>
                <a:cs typeface="メイリオ"/>
              </a:rPr>
              <a:t>行政その他の関係機関の理解・支援を得るのを</a:t>
            </a:r>
            <a:r>
              <a:rPr lang="ja-JP" altLang="en-US" sz="1800" dirty="0" smtClean="0">
                <a:latin typeface="メイリオ"/>
                <a:ea typeface="メイリオ"/>
                <a:cs typeface="メイリオ"/>
              </a:rPr>
              <a:t>支援</a:t>
            </a:r>
            <a:endParaRPr lang="en-US" altLang="ja-JP" sz="1800" dirty="0" smtClean="0">
              <a:latin typeface="メイリオ"/>
              <a:ea typeface="メイリオ"/>
              <a:cs typeface="メイリオ"/>
            </a:endParaRPr>
          </a:p>
          <a:p>
            <a:pPr marL="342900" indent="-342900" fontAlgn="auto">
              <a:spcAft>
                <a:spcPts val="0"/>
              </a:spcAft>
              <a:buFont typeface="+mj-ea"/>
              <a:buAutoNum type="circleNumDbPlain" startAt="2"/>
              <a:defRPr/>
            </a:pPr>
            <a:endParaRPr lang="en-US" altLang="ja-JP" sz="2000" dirty="0" smtClean="0">
              <a:latin typeface="メイリオ"/>
              <a:ea typeface="メイリオ"/>
              <a:cs typeface="メイリオ"/>
            </a:endParaRPr>
          </a:p>
          <a:p>
            <a:pPr marL="457200" indent="-457200" fontAlgn="auto">
              <a:spcAft>
                <a:spcPts val="0"/>
              </a:spcAft>
              <a:buClr>
                <a:srgbClr val="C00000"/>
              </a:buClr>
              <a:buFont typeface="Wingdings" pitchFamily="2" charset="2"/>
              <a:buChar char="l"/>
              <a:defRPr/>
            </a:pPr>
            <a:r>
              <a:rPr lang="ja-JP" altLang="en-US" sz="2000" dirty="0">
                <a:latin typeface="メイリオ"/>
                <a:ea typeface="メイリオ"/>
                <a:cs typeface="メイリオ"/>
              </a:rPr>
              <a:t>従来型組織が活性化する見込みがなく、といって個別に新しい組織・団体をつくる見込みもない</a:t>
            </a:r>
            <a:r>
              <a:rPr lang="ja-JP" altLang="en-US" sz="2000" dirty="0" smtClean="0">
                <a:latin typeface="メイリオ"/>
                <a:ea typeface="メイリオ"/>
                <a:cs typeface="メイリオ"/>
              </a:rPr>
              <a:t>時</a:t>
            </a:r>
            <a:endParaRPr lang="en-US" altLang="ja-JP" sz="2000" dirty="0" smtClean="0">
              <a:latin typeface="メイリオ"/>
              <a:ea typeface="メイリオ"/>
              <a:cs typeface="メイリオ"/>
            </a:endParaRPr>
          </a:p>
          <a:p>
            <a:pPr marL="914400" lvl="1" indent="-457200" fontAlgn="auto">
              <a:spcAft>
                <a:spcPts val="0"/>
              </a:spcAft>
              <a:buFont typeface="メイリオ" pitchFamily="50" charset="-128"/>
              <a:buChar char="⇒"/>
              <a:defRPr/>
            </a:pPr>
            <a:r>
              <a:rPr lang="ja-JP" altLang="en-US" sz="1800" dirty="0" smtClean="0">
                <a:latin typeface="メイリオ"/>
                <a:ea typeface="メイリオ"/>
                <a:cs typeface="メイリオ"/>
              </a:rPr>
              <a:t>市区</a:t>
            </a:r>
            <a:r>
              <a:rPr lang="ja-JP" altLang="en-US" sz="1800" dirty="0">
                <a:latin typeface="メイリオ"/>
                <a:ea typeface="メイリオ"/>
                <a:cs typeface="メイリオ"/>
              </a:rPr>
              <a:t>町村の首長等</a:t>
            </a:r>
            <a:r>
              <a:rPr lang="ja-JP" altLang="en-US" sz="1800" dirty="0" smtClean="0">
                <a:latin typeface="メイリオ"/>
                <a:ea typeface="メイリオ"/>
                <a:cs typeface="メイリオ"/>
              </a:rPr>
              <a:t>に他の地域の事例などを提示して働きかけ、「市区</a:t>
            </a:r>
            <a:r>
              <a:rPr lang="ja-JP" altLang="en-US" sz="1800" dirty="0">
                <a:latin typeface="メイリオ"/>
                <a:ea typeface="メイリオ"/>
                <a:cs typeface="メイリオ"/>
              </a:rPr>
              <a:t>町村の全地域に、新しい地縁組織（地域協議会等）をつくることとし、これを支援するための予算措置も</a:t>
            </a:r>
            <a:r>
              <a:rPr lang="ja-JP" altLang="en-US" sz="1800" dirty="0" smtClean="0">
                <a:latin typeface="メイリオ"/>
                <a:ea typeface="メイリオ"/>
                <a:cs typeface="メイリオ"/>
              </a:rPr>
              <a:t>講じる」など</a:t>
            </a:r>
            <a:r>
              <a:rPr lang="ja-JP" altLang="en-US" sz="1800" dirty="0">
                <a:latin typeface="メイリオ"/>
                <a:ea typeface="メイリオ"/>
                <a:cs typeface="メイリオ"/>
              </a:rPr>
              <a:t>の政策を立案、実施するよう</a:t>
            </a:r>
            <a:r>
              <a:rPr lang="ja-JP" altLang="en-US" sz="1800" dirty="0" smtClean="0">
                <a:latin typeface="メイリオ"/>
                <a:ea typeface="メイリオ"/>
                <a:cs typeface="メイリオ"/>
              </a:rPr>
              <a:t>に奨めること</a:t>
            </a:r>
            <a:r>
              <a:rPr lang="ja-JP" altLang="en-US" sz="1800" dirty="0">
                <a:latin typeface="メイリオ"/>
                <a:ea typeface="メイリオ"/>
                <a:cs typeface="メイリオ"/>
              </a:rPr>
              <a:t>も</a:t>
            </a:r>
            <a:r>
              <a:rPr lang="ja-JP" altLang="en-US" sz="1800" dirty="0" smtClean="0">
                <a:latin typeface="メイリオ"/>
                <a:ea typeface="メイリオ"/>
                <a:cs typeface="メイリオ"/>
              </a:rPr>
              <a:t>考慮</a:t>
            </a:r>
            <a:endParaRPr lang="ja-JP" altLang="en-US" sz="1800" dirty="0">
              <a:solidFill>
                <a:srgbClr val="C00000"/>
              </a:solidFill>
              <a:latin typeface="メイリオ"/>
              <a:ea typeface="メイリオ"/>
              <a:cs typeface="メイリオ"/>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A744256-FF03-4A4D-98B7-20ABECC04081}" type="slidenum">
              <a:rPr lang="ja-JP" altLang="en-US">
                <a:solidFill>
                  <a:srgbClr val="898989"/>
                </a:solidFill>
              </a:rPr>
              <a:pPr/>
              <a:t>39</a:t>
            </a:fld>
            <a:endParaRPr lang="en-US" altLang="ja-JP">
              <a:solidFill>
                <a:srgbClr val="898989"/>
              </a:solidFill>
            </a:endParaRPr>
          </a:p>
        </p:txBody>
      </p:sp>
      <p:sp>
        <p:nvSpPr>
          <p:cNvPr id="84995"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 </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3-1.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地縁活動</a:t>
            </a:r>
          </a:p>
        </p:txBody>
      </p:sp>
      <p:sp>
        <p:nvSpPr>
          <p:cNvPr id="84996" name="コンテンツ プレースホルダー 2"/>
          <p:cNvSpPr txBox="1">
            <a:spLocks/>
          </p:cNvSpPr>
          <p:nvPr/>
        </p:nvSpPr>
        <p:spPr bwMode="auto">
          <a:xfrm>
            <a:off x="628650" y="766763"/>
            <a:ext cx="8515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90000"/>
              </a:lnSpc>
              <a:spcBef>
                <a:spcPts val="1000"/>
              </a:spcBef>
              <a:buFont typeface="Arial" panose="020B0604020202020204" pitchFamily="34" charset="0"/>
              <a:buNone/>
            </a:pPr>
            <a:r>
              <a:rPr lang="ja-JP" altLang="en-US" sz="240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24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新型組織の開始を働きかける手順（続）</a:t>
            </a:r>
            <a:endParaRPr lang="en-US" altLang="ja-JP"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a:spLocks noChangeArrowheads="1"/>
          </p:cNvSpPr>
          <p:nvPr/>
        </p:nvSpPr>
        <p:spPr bwMode="auto">
          <a:xfrm>
            <a:off x="1260475" y="4051300"/>
            <a:ext cx="662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助け合いの原動力となる共感を生み出すところ</a:t>
            </a:r>
          </a:p>
        </p:txBody>
      </p:sp>
      <p:sp>
        <p:nvSpPr>
          <p:cNvPr id="87041"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3-2.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居場所</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04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9C8EAA2-FD00-4711-8F53-21206E62AEBA}" type="slidenum">
              <a:rPr lang="ja-JP" altLang="en-US">
                <a:solidFill>
                  <a:srgbClr val="898989"/>
                </a:solidFill>
              </a:rPr>
              <a:pPr/>
              <a:t>40</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グループ化 32"/>
          <p:cNvGrpSpPr>
            <a:grpSpLocks/>
          </p:cNvGrpSpPr>
          <p:nvPr/>
        </p:nvGrpSpPr>
        <p:grpSpPr bwMode="auto">
          <a:xfrm flipH="1">
            <a:off x="5005388" y="2001838"/>
            <a:ext cx="3429000" cy="2730500"/>
            <a:chOff x="813103" y="2001959"/>
            <a:chExt cx="3429706" cy="2731099"/>
          </a:xfrm>
        </p:grpSpPr>
        <p:sp>
          <p:nvSpPr>
            <p:cNvPr id="34" name="左矢印 33"/>
            <p:cNvSpPr/>
            <p:nvPr/>
          </p:nvSpPr>
          <p:spPr>
            <a:xfrm flipH="1">
              <a:off x="857562" y="2487841"/>
              <a:ext cx="3385247" cy="1772039"/>
            </a:xfrm>
            <a:prstGeom prst="leftArrow">
              <a:avLst>
                <a:gd name="adj1" fmla="val 50000"/>
                <a:gd name="adj2" fmla="val 69620"/>
              </a:avLst>
            </a:prstGeom>
            <a:solidFill>
              <a:srgbClr val="FFFF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35" name="二等辺三角形 34"/>
            <p:cNvSpPr/>
            <p:nvPr/>
          </p:nvSpPr>
          <p:spPr>
            <a:xfrm rot="5400000">
              <a:off x="912324" y="1902738"/>
              <a:ext cx="2731099" cy="2929541"/>
            </a:xfrm>
            <a:prstGeom prst="triangl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89090" name="グループ化 5"/>
          <p:cNvGrpSpPr>
            <a:grpSpLocks/>
          </p:cNvGrpSpPr>
          <p:nvPr/>
        </p:nvGrpSpPr>
        <p:grpSpPr bwMode="auto">
          <a:xfrm>
            <a:off x="812800" y="2001838"/>
            <a:ext cx="3430588" cy="2730500"/>
            <a:chOff x="813103" y="2001959"/>
            <a:chExt cx="3429706" cy="2731099"/>
          </a:xfrm>
        </p:grpSpPr>
        <p:sp>
          <p:nvSpPr>
            <p:cNvPr id="30" name="左矢印 29"/>
            <p:cNvSpPr/>
            <p:nvPr/>
          </p:nvSpPr>
          <p:spPr>
            <a:xfrm flipH="1">
              <a:off x="857542" y="2487841"/>
              <a:ext cx="3385267" cy="1772039"/>
            </a:xfrm>
            <a:prstGeom prst="leftArrow">
              <a:avLst>
                <a:gd name="adj1" fmla="val 50000"/>
                <a:gd name="adj2" fmla="val 69620"/>
              </a:avLst>
            </a:prstGeom>
            <a:solidFill>
              <a:srgbClr val="FFFF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5" name="二等辺三角形 4"/>
            <p:cNvSpPr/>
            <p:nvPr/>
          </p:nvSpPr>
          <p:spPr>
            <a:xfrm rot="5400000">
              <a:off x="912440" y="1902622"/>
              <a:ext cx="2731099" cy="2929772"/>
            </a:xfrm>
            <a:prstGeom prst="triangl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89091" name="コンテンツ プレースホルダー 2"/>
          <p:cNvSpPr>
            <a:spLocks noGrp="1"/>
          </p:cNvSpPr>
          <p:nvPr>
            <p:ph idx="1"/>
          </p:nvPr>
        </p:nvSpPr>
        <p:spPr>
          <a:xfrm>
            <a:off x="628650" y="752475"/>
            <a:ext cx="8228013" cy="538163"/>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居場所とは？</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550F51C-96E5-4270-962D-3B3F7663EA13}" type="slidenum">
              <a:rPr lang="ja-JP" altLang="en-US">
                <a:solidFill>
                  <a:srgbClr val="898989"/>
                </a:solidFill>
              </a:rPr>
              <a:pPr/>
              <a:t>41</a:t>
            </a:fld>
            <a:endParaRPr lang="en-US" altLang="ja-JP">
              <a:solidFill>
                <a:srgbClr val="898989"/>
              </a:solidFill>
            </a:endParaRPr>
          </a:p>
        </p:txBody>
      </p:sp>
      <p:sp>
        <p:nvSpPr>
          <p:cNvPr id="89093" name="テキスト ボックス 14"/>
          <p:cNvSpPr txBox="1">
            <a:spLocks noChangeArrowheads="1"/>
          </p:cNvSpPr>
          <p:nvPr/>
        </p:nvSpPr>
        <p:spPr bwMode="auto">
          <a:xfrm>
            <a:off x="720725" y="5367338"/>
            <a:ext cx="78057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居場所は</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地域に住む多世代の人々が</a:t>
            </a:r>
            <a:r>
              <a:rPr lang="ja-JP" altLang="ja-JP" sz="1400" b="1" dirty="0">
                <a:latin typeface="メイリオ" panose="020B0604030504040204" pitchFamily="50" charset="-128"/>
                <a:ea typeface="メイリオ" panose="020B0604030504040204" pitchFamily="50" charset="-128"/>
                <a:cs typeface="メイリオ" panose="020B0604030504040204" pitchFamily="50" charset="-128"/>
              </a:rPr>
              <a:t>自由に参加</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する場所。</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そこにおける</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主体的</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との</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交わ</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り</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によって</a:t>
            </a:r>
            <a:r>
              <a:rPr lang="ja-JP" altLang="ja-JP" sz="1400" b="1" dirty="0">
                <a:latin typeface="メイリオ" panose="020B0604030504040204" pitchFamily="50" charset="-128"/>
                <a:ea typeface="メイリオ" panose="020B0604030504040204" pitchFamily="50" charset="-128"/>
                <a:cs typeface="メイリオ" panose="020B0604030504040204" pitchFamily="50" charset="-128"/>
              </a:rPr>
              <a:t>生きる意欲</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高</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まり、</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それぞれの間の絆（共感）が生まれる</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とともに</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、それが様々な</a:t>
            </a:r>
            <a:r>
              <a:rPr lang="ja-JP"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助け合いに発展</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。また、来られなくなった人を訪ねる訪問型居場所になることもある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rot="1800000">
            <a:off x="3806825" y="2967038"/>
            <a:ext cx="2652713" cy="1409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17" name="円/楕円 16"/>
          <p:cNvSpPr/>
          <p:nvPr/>
        </p:nvSpPr>
        <p:spPr>
          <a:xfrm rot="-1800000">
            <a:off x="2736850" y="2971800"/>
            <a:ext cx="2654300" cy="14097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18" name="円/楕円 17"/>
          <p:cNvSpPr/>
          <p:nvPr/>
        </p:nvSpPr>
        <p:spPr>
          <a:xfrm rot="5400000">
            <a:off x="3236120" y="1897856"/>
            <a:ext cx="2735262" cy="15335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89097" name="テキスト ボックス 21"/>
          <p:cNvSpPr txBox="1">
            <a:spLocks noChangeArrowheads="1"/>
          </p:cNvSpPr>
          <p:nvPr/>
        </p:nvSpPr>
        <p:spPr bwMode="auto">
          <a:xfrm>
            <a:off x="4010025" y="1933575"/>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cs typeface="メイリオ" panose="020B0604030504040204" pitchFamily="50" charset="-128"/>
              </a:rPr>
              <a:t>絆</a:t>
            </a:r>
          </a:p>
        </p:txBody>
      </p:sp>
      <p:sp>
        <p:nvSpPr>
          <p:cNvPr id="89098" name="テキスト ボックス 24"/>
          <p:cNvSpPr txBox="1">
            <a:spLocks noChangeArrowheads="1"/>
          </p:cNvSpPr>
          <p:nvPr/>
        </p:nvSpPr>
        <p:spPr bwMode="auto">
          <a:xfrm>
            <a:off x="6908800" y="3182938"/>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自由参加</a:t>
            </a:r>
          </a:p>
        </p:txBody>
      </p:sp>
      <p:sp>
        <p:nvSpPr>
          <p:cNvPr id="89099" name="テキスト ボックス 25"/>
          <p:cNvSpPr txBox="1">
            <a:spLocks noChangeArrowheads="1"/>
          </p:cNvSpPr>
          <p:nvPr/>
        </p:nvSpPr>
        <p:spPr bwMode="auto">
          <a:xfrm>
            <a:off x="4729163" y="3932238"/>
            <a:ext cx="172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cs typeface="メイリオ" panose="020B0604030504040204" pitchFamily="50" charset="-128"/>
              </a:rPr>
              <a:t>助け合い</a:t>
            </a:r>
          </a:p>
        </p:txBody>
      </p:sp>
      <p:sp>
        <p:nvSpPr>
          <p:cNvPr id="89100" name="テキスト ボックス 30"/>
          <p:cNvSpPr txBox="1">
            <a:spLocks noChangeArrowheads="1"/>
          </p:cNvSpPr>
          <p:nvPr/>
        </p:nvSpPr>
        <p:spPr bwMode="auto">
          <a:xfrm>
            <a:off x="3862388" y="3181350"/>
            <a:ext cx="151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89101" name="テキスト ボックス 31"/>
          <p:cNvSpPr txBox="1">
            <a:spLocks noChangeArrowheads="1"/>
          </p:cNvSpPr>
          <p:nvPr/>
        </p:nvSpPr>
        <p:spPr bwMode="auto">
          <a:xfrm>
            <a:off x="2963863" y="3922713"/>
            <a:ext cx="1233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cs typeface="メイリオ" panose="020B0604030504040204" pitchFamily="50" charset="-128"/>
              </a:rPr>
              <a:t>意欲</a:t>
            </a:r>
          </a:p>
        </p:txBody>
      </p:sp>
      <p:sp>
        <p:nvSpPr>
          <p:cNvPr id="8910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24" name="右カーブ矢印 23"/>
          <p:cNvSpPr/>
          <p:nvPr/>
        </p:nvSpPr>
        <p:spPr>
          <a:xfrm rot="8940000">
            <a:off x="5746750" y="1670050"/>
            <a:ext cx="600075" cy="1755775"/>
          </a:xfrm>
          <a:prstGeom prst="curvedRightArrow">
            <a:avLst>
              <a:gd name="adj1" fmla="val 37973"/>
              <a:gd name="adj2" fmla="val 107186"/>
              <a:gd name="adj3" fmla="val 25000"/>
            </a:avLst>
          </a:prstGeom>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28" name="右カーブ矢印 27"/>
          <p:cNvSpPr/>
          <p:nvPr/>
        </p:nvSpPr>
        <p:spPr>
          <a:xfrm rot="1680000">
            <a:off x="2690813" y="1838325"/>
            <a:ext cx="598487" cy="1755775"/>
          </a:xfrm>
          <a:prstGeom prst="curvedRightArrow">
            <a:avLst>
              <a:gd name="adj1" fmla="val 37973"/>
              <a:gd name="adj2" fmla="val 107186"/>
              <a:gd name="adj3" fmla="val 25000"/>
            </a:avLst>
          </a:prstGeom>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29" name="右カーブ矢印 28"/>
          <p:cNvSpPr/>
          <p:nvPr/>
        </p:nvSpPr>
        <p:spPr>
          <a:xfrm rot="16200000">
            <a:off x="4371975" y="4068763"/>
            <a:ext cx="598487" cy="1754188"/>
          </a:xfrm>
          <a:prstGeom prst="curvedRightArrow">
            <a:avLst>
              <a:gd name="adj1" fmla="val 37973"/>
              <a:gd name="adj2" fmla="val 107186"/>
              <a:gd name="adj3" fmla="val 25000"/>
            </a:avLst>
          </a:prstGeom>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89106" name="テキスト ボックス 36"/>
          <p:cNvSpPr txBox="1">
            <a:spLocks noChangeArrowheads="1"/>
          </p:cNvSpPr>
          <p:nvPr/>
        </p:nvSpPr>
        <p:spPr bwMode="auto">
          <a:xfrm>
            <a:off x="882650" y="3182938"/>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自由参加</a:t>
            </a:r>
          </a:p>
        </p:txBody>
      </p:sp>
      <p:sp>
        <p:nvSpPr>
          <p:cNvPr id="21" name="正方形/長方形 2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グループ化 9"/>
          <p:cNvGrpSpPr>
            <a:grpSpLocks/>
          </p:cNvGrpSpPr>
          <p:nvPr/>
        </p:nvGrpSpPr>
        <p:grpSpPr bwMode="auto">
          <a:xfrm>
            <a:off x="1914525" y="1300163"/>
            <a:ext cx="5072063" cy="4784725"/>
            <a:chOff x="1914661" y="1300723"/>
            <a:chExt cx="5071538" cy="4784331"/>
          </a:xfrm>
        </p:grpSpPr>
        <p:sp>
          <p:nvSpPr>
            <p:cNvPr id="31" name="円/楕円 30"/>
            <p:cNvSpPr/>
            <p:nvPr/>
          </p:nvSpPr>
          <p:spPr>
            <a:xfrm>
              <a:off x="3230563" y="2459503"/>
              <a:ext cx="2325446" cy="2325495"/>
            </a:xfrm>
            <a:prstGeom prst="ellipse">
              <a:avLst/>
            </a:prstGeom>
            <a:solidFill>
              <a:schemeClr val="bg1"/>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テキスト ボックス 31"/>
            <p:cNvSpPr txBox="1"/>
            <p:nvPr/>
          </p:nvSpPr>
          <p:spPr>
            <a:xfrm>
              <a:off x="3733748" y="3418274"/>
              <a:ext cx="1452413" cy="460337"/>
            </a:xfrm>
            <a:prstGeom prst="rect">
              <a:avLst/>
            </a:prstGeom>
            <a:noFill/>
          </p:spPr>
          <p:txBody>
            <a:bodyPr>
              <a:spAutoFit/>
            </a:bodyPr>
            <a:lstStyle/>
            <a:p>
              <a:pPr algn="ctr" fontAlgn="auto">
                <a:spcBef>
                  <a:spcPts val="0"/>
                </a:spcBef>
                <a:spcAft>
                  <a:spcPts val="0"/>
                </a:spcAft>
                <a:defRPr/>
              </a:pPr>
              <a:r>
                <a:rPr lang="ja-JP" altLang="en-US" sz="24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2" name="円/楕円 1"/>
            <p:cNvSpPr/>
            <p:nvPr/>
          </p:nvSpPr>
          <p:spPr>
            <a:xfrm>
              <a:off x="5244891" y="2802374"/>
              <a:ext cx="1741308" cy="174134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154" name="テキスト ボックス 4"/>
            <p:cNvSpPr txBox="1">
              <a:spLocks noChangeArrowheads="1"/>
            </p:cNvSpPr>
            <p:nvPr/>
          </p:nvSpPr>
          <p:spPr bwMode="auto">
            <a:xfrm>
              <a:off x="5589932" y="3305787"/>
              <a:ext cx="11079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単独</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タイプ</a:t>
              </a:r>
            </a:p>
          </p:txBody>
        </p:sp>
        <p:sp>
          <p:nvSpPr>
            <p:cNvPr id="19" name="円/楕円 18"/>
            <p:cNvSpPr/>
            <p:nvPr/>
          </p:nvSpPr>
          <p:spPr>
            <a:xfrm>
              <a:off x="1914661" y="2792850"/>
              <a:ext cx="1741308" cy="174293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156" name="テキスト ボックス 19"/>
            <p:cNvSpPr txBox="1">
              <a:spLocks noChangeArrowheads="1"/>
            </p:cNvSpPr>
            <p:nvPr/>
          </p:nvSpPr>
          <p:spPr bwMode="auto">
            <a:xfrm>
              <a:off x="2058796" y="3254604"/>
              <a:ext cx="1453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カフェ</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タイプ</a:t>
              </a:r>
            </a:p>
          </p:txBody>
        </p:sp>
        <p:sp>
          <p:nvSpPr>
            <p:cNvPr id="22" name="円/楕円 21"/>
            <p:cNvSpPr/>
            <p:nvPr/>
          </p:nvSpPr>
          <p:spPr>
            <a:xfrm>
              <a:off x="3568665" y="1300723"/>
              <a:ext cx="1741308" cy="174134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158" name="テキスト ボックス 24"/>
            <p:cNvSpPr txBox="1">
              <a:spLocks noChangeArrowheads="1"/>
            </p:cNvSpPr>
            <p:nvPr/>
          </p:nvSpPr>
          <p:spPr bwMode="auto">
            <a:xfrm>
              <a:off x="3712083" y="1761961"/>
              <a:ext cx="1453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自然発生タイプ</a:t>
              </a:r>
            </a:p>
          </p:txBody>
        </p:sp>
        <p:sp>
          <p:nvSpPr>
            <p:cNvPr id="26" name="円/楕円 25"/>
            <p:cNvSpPr/>
            <p:nvPr/>
          </p:nvSpPr>
          <p:spPr>
            <a:xfrm>
              <a:off x="3609936" y="4343709"/>
              <a:ext cx="1741308" cy="174134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160" name="テキスト ボックス 29"/>
            <p:cNvSpPr txBox="1">
              <a:spLocks noChangeArrowheads="1"/>
            </p:cNvSpPr>
            <p:nvPr/>
          </p:nvSpPr>
          <p:spPr bwMode="auto">
            <a:xfrm>
              <a:off x="3753426" y="4804578"/>
              <a:ext cx="1453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併設</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タイプ</a:t>
              </a:r>
            </a:p>
          </p:txBody>
        </p:sp>
      </p:grpSp>
      <p:sp>
        <p:nvSpPr>
          <p:cNvPr id="91138"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類型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16A371A-15CA-4C58-A57E-7229BBB48392}" type="slidenum">
              <a:rPr lang="ja-JP" altLang="en-US">
                <a:solidFill>
                  <a:srgbClr val="898989"/>
                </a:solidFill>
              </a:rPr>
              <a:pPr/>
              <a:t>42</a:t>
            </a:fld>
            <a:endParaRPr lang="en-US" altLang="ja-JP">
              <a:solidFill>
                <a:srgbClr val="898989"/>
              </a:solidFill>
            </a:endParaRPr>
          </a:p>
        </p:txBody>
      </p:sp>
      <p:sp>
        <p:nvSpPr>
          <p:cNvPr id="91140" name="テキスト ボックス 20"/>
          <p:cNvSpPr txBox="1">
            <a:spLocks noChangeArrowheads="1"/>
          </p:cNvSpPr>
          <p:nvPr/>
        </p:nvSpPr>
        <p:spPr bwMode="auto">
          <a:xfrm>
            <a:off x="5538651" y="5426075"/>
            <a:ext cx="32134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この類型は、居場所を始めるとき</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に必要となる主な着眼点を基準に、</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タイプ分けしたものです</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吹き出し 23"/>
          <p:cNvSpPr/>
          <p:nvPr/>
        </p:nvSpPr>
        <p:spPr>
          <a:xfrm>
            <a:off x="6838950" y="4171950"/>
            <a:ext cx="1879600" cy="1031875"/>
          </a:xfrm>
          <a:prstGeom prst="wedgeRoundRectCallout">
            <a:avLst>
              <a:gd name="adj1" fmla="val -52097"/>
              <a:gd name="adj2" fmla="val -96276"/>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solidFill>
                <a:schemeClr val="tx1"/>
              </a:solidFill>
            </a:endParaRPr>
          </a:p>
        </p:txBody>
      </p:sp>
      <p:sp>
        <p:nvSpPr>
          <p:cNvPr id="27" name="角丸四角形吹き出し 26"/>
          <p:cNvSpPr/>
          <p:nvPr/>
        </p:nvSpPr>
        <p:spPr>
          <a:xfrm>
            <a:off x="5710238" y="1312863"/>
            <a:ext cx="2262187" cy="946150"/>
          </a:xfrm>
          <a:prstGeom prst="wedgeRoundRectCallout">
            <a:avLst>
              <a:gd name="adj1" fmla="val -73292"/>
              <a:gd name="adj2" fmla="val 44781"/>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solidFill>
                <a:schemeClr val="tx1"/>
              </a:solidFill>
            </a:endParaRPr>
          </a:p>
        </p:txBody>
      </p:sp>
      <p:sp>
        <p:nvSpPr>
          <p:cNvPr id="28" name="角丸四角形吹き出し 27"/>
          <p:cNvSpPr/>
          <p:nvPr/>
        </p:nvSpPr>
        <p:spPr>
          <a:xfrm>
            <a:off x="593725" y="1377950"/>
            <a:ext cx="2600325" cy="1196975"/>
          </a:xfrm>
          <a:prstGeom prst="wedgeRoundRectCallout">
            <a:avLst>
              <a:gd name="adj1" fmla="val 28987"/>
              <a:gd name="adj2" fmla="val 81155"/>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600" dirty="0">
              <a:solidFill>
                <a:schemeClr val="tx1"/>
              </a:solidFill>
            </a:endParaRPr>
          </a:p>
        </p:txBody>
      </p:sp>
      <p:sp>
        <p:nvSpPr>
          <p:cNvPr id="29" name="角丸四角形吹き出し 28"/>
          <p:cNvSpPr/>
          <p:nvPr/>
        </p:nvSpPr>
        <p:spPr>
          <a:xfrm>
            <a:off x="566738" y="4692650"/>
            <a:ext cx="2871787" cy="1425575"/>
          </a:xfrm>
          <a:prstGeom prst="wedgeRoundRectCallout">
            <a:avLst>
              <a:gd name="adj1" fmla="val 64024"/>
              <a:gd name="adj2" fmla="val -32383"/>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600" dirty="0">
              <a:solidFill>
                <a:schemeClr val="tx1"/>
              </a:solidFill>
            </a:endParaRPr>
          </a:p>
        </p:txBody>
      </p:sp>
      <p:sp>
        <p:nvSpPr>
          <p:cNvPr id="91145" name="テキスト ボックス 5"/>
          <p:cNvSpPr txBox="1">
            <a:spLocks noChangeArrowheads="1"/>
          </p:cNvSpPr>
          <p:nvPr/>
        </p:nvSpPr>
        <p:spPr bwMode="auto">
          <a:xfrm>
            <a:off x="5738813" y="1443038"/>
            <a:ext cx="2159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世話焼きの人を中心に、</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仕掛ける</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意識なく自然に</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始めているタイプ</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1146" name="テキスト ボックス 6"/>
          <p:cNvSpPr txBox="1">
            <a:spLocks noChangeArrowheads="1"/>
          </p:cNvSpPr>
          <p:nvPr/>
        </p:nvSpPr>
        <p:spPr bwMode="auto">
          <a:xfrm>
            <a:off x="6900863" y="4327525"/>
            <a:ext cx="1800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ふれあいを目的に</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した居場所を</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ゼロ</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つく</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るタイプ。</a:t>
            </a:r>
            <a:endParaRPr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147" name="テキスト ボックス 7"/>
          <p:cNvSpPr txBox="1">
            <a:spLocks noChangeArrowheads="1"/>
          </p:cNvSpPr>
          <p:nvPr/>
        </p:nvSpPr>
        <p:spPr bwMode="auto">
          <a:xfrm>
            <a:off x="563563" y="4745038"/>
            <a:ext cx="28781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既存の活動から発生</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する</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居場所。</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現在</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介護サービス等の</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活動をして</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おり、活動</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の</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場所</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や余剰金</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を活用</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して</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つくる</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タイプ。それまでの</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活動での人脈も</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活かし</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ながら取り</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a:latin typeface="メイリオ" panose="020B0604030504040204" pitchFamily="50" charset="-128"/>
                <a:ea typeface="メイリオ" panose="020B0604030504040204" pitchFamily="50" charset="-128"/>
                <a:cs typeface="メイリオ" panose="020B0604030504040204" pitchFamily="50" charset="-128"/>
              </a:rPr>
              <a:t>組</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んでいる</a:t>
            </a:r>
            <a:r>
              <a:rPr lang="ja-JP" altLang="ja-JP" sz="140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148" name="テキスト ボックス 8"/>
          <p:cNvSpPr txBox="1">
            <a:spLocks noChangeArrowheads="1"/>
          </p:cNvSpPr>
          <p:nvPr/>
        </p:nvSpPr>
        <p:spPr bwMode="auto">
          <a:xfrm>
            <a:off x="669925" y="1504950"/>
            <a:ext cx="25177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ふれあいを目的</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食事や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喫茶を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提供する</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タイプ。</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参加者が気軽に入りやすい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雰囲気がある。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14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16" name="正方形/長方形 1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ハート 41"/>
          <p:cNvSpPr/>
          <p:nvPr/>
        </p:nvSpPr>
        <p:spPr>
          <a:xfrm rot="20755137">
            <a:off x="2068561" y="1658393"/>
            <a:ext cx="5443538" cy="4267200"/>
          </a:xfrm>
          <a:prstGeom prst="heart">
            <a:avLst/>
          </a:prstGeom>
          <a:solidFill>
            <a:srgbClr val="F0AAE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4770B43-6D60-40F0-B67C-899C23335624}" type="slidenum">
              <a:rPr lang="ja-JP" altLang="en-US">
                <a:solidFill>
                  <a:srgbClr val="898989"/>
                </a:solidFill>
              </a:rPr>
              <a:pPr/>
              <a:t>43</a:t>
            </a:fld>
            <a:endParaRPr lang="en-US" altLang="ja-JP">
              <a:solidFill>
                <a:srgbClr val="898989"/>
              </a:solidFill>
            </a:endParaRPr>
          </a:p>
        </p:txBody>
      </p:sp>
      <p:sp>
        <p:nvSpPr>
          <p:cNvPr id="9524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17" name="角丸四角形 16"/>
          <p:cNvSpPr/>
          <p:nvPr/>
        </p:nvSpPr>
        <p:spPr>
          <a:xfrm>
            <a:off x="2578193" y="3269252"/>
            <a:ext cx="3965575" cy="97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効果</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6"/>
          <p:cNvSpPr txBox="1">
            <a:spLocks noChangeArrowheads="1"/>
          </p:cNvSpPr>
          <p:nvPr/>
        </p:nvSpPr>
        <p:spPr bwMode="auto">
          <a:xfrm>
            <a:off x="2500406" y="3359875"/>
            <a:ext cx="4133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仲間としての共感が生まれ</a:t>
            </a:r>
            <a:endParaRPr lang="en-US" altLang="ja-JP" sz="2400"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助け合いが広がる</a:t>
            </a:r>
            <a:endParaRPr lang="en-US" altLang="ja-JP" sz="2400"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円/楕円 19"/>
          <p:cNvSpPr/>
          <p:nvPr/>
        </p:nvSpPr>
        <p:spPr>
          <a:xfrm>
            <a:off x="2711637" y="4442052"/>
            <a:ext cx="1665288" cy="1665287"/>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6" name="テキスト ボックス 33"/>
          <p:cNvSpPr txBox="1">
            <a:spLocks noChangeArrowheads="1"/>
          </p:cNvSpPr>
          <p:nvPr/>
        </p:nvSpPr>
        <p:spPr bwMode="auto">
          <a:xfrm>
            <a:off x="2816412" y="4986564"/>
            <a:ext cx="1419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商店街の</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活性化</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円/楕円 30"/>
          <p:cNvSpPr/>
          <p:nvPr/>
        </p:nvSpPr>
        <p:spPr>
          <a:xfrm>
            <a:off x="6656299" y="3056340"/>
            <a:ext cx="1665287" cy="1665288"/>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32" name="テキスト ボックス 36"/>
          <p:cNvSpPr txBox="1">
            <a:spLocks noChangeArrowheads="1"/>
          </p:cNvSpPr>
          <p:nvPr/>
        </p:nvSpPr>
        <p:spPr bwMode="auto">
          <a:xfrm>
            <a:off x="6723835" y="3586928"/>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b="1" dirty="0" err="1">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者の</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社会性の向上</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円/楕円 32"/>
          <p:cNvSpPr/>
          <p:nvPr/>
        </p:nvSpPr>
        <p:spPr>
          <a:xfrm>
            <a:off x="4342405" y="1286601"/>
            <a:ext cx="1665288" cy="1665288"/>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34" name="テキスト ボックス 38"/>
          <p:cNvSpPr txBox="1">
            <a:spLocks noChangeArrowheads="1"/>
          </p:cNvSpPr>
          <p:nvPr/>
        </p:nvSpPr>
        <p:spPr bwMode="auto">
          <a:xfrm>
            <a:off x="4510680" y="1873976"/>
            <a:ext cx="1420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引きこもり</a:t>
            </a:r>
          </a:p>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孤独死予防</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円/楕円 34"/>
          <p:cNvSpPr/>
          <p:nvPr/>
        </p:nvSpPr>
        <p:spPr>
          <a:xfrm>
            <a:off x="5113975" y="4427627"/>
            <a:ext cx="1665287" cy="1666875"/>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36" name="テキスト ボックス 40"/>
          <p:cNvSpPr txBox="1">
            <a:spLocks noChangeArrowheads="1"/>
          </p:cNvSpPr>
          <p:nvPr/>
        </p:nvSpPr>
        <p:spPr bwMode="auto">
          <a:xfrm>
            <a:off x="5174300" y="5034052"/>
            <a:ext cx="1604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安全・安心な</a:t>
            </a:r>
          </a:p>
          <a:p>
            <a:pPr algn="ctr"/>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町づくり</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円/楕円 36"/>
          <p:cNvSpPr/>
          <p:nvPr/>
        </p:nvSpPr>
        <p:spPr>
          <a:xfrm>
            <a:off x="1976713" y="1424486"/>
            <a:ext cx="1665287" cy="1665288"/>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42"/>
          <p:cNvSpPr txBox="1">
            <a:spLocks noChangeArrowheads="1"/>
          </p:cNvSpPr>
          <p:nvPr/>
        </p:nvSpPr>
        <p:spPr bwMode="auto">
          <a:xfrm>
            <a:off x="2098950" y="1907086"/>
            <a:ext cx="141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zh-TW"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介護予防</a:t>
            </a:r>
          </a:p>
          <a:p>
            <a:pPr algn="ctr"/>
            <a:r>
              <a:rPr lang="zh-TW"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認知症予防</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円/楕円 38"/>
          <p:cNvSpPr/>
          <p:nvPr/>
        </p:nvSpPr>
        <p:spPr>
          <a:xfrm>
            <a:off x="768804" y="3056528"/>
            <a:ext cx="1665288" cy="1665288"/>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40" name="テキスト ボックス 44"/>
          <p:cNvSpPr txBox="1">
            <a:spLocks noChangeArrowheads="1"/>
          </p:cNvSpPr>
          <p:nvPr/>
        </p:nvSpPr>
        <p:spPr bwMode="auto">
          <a:xfrm>
            <a:off x="823869" y="3598727"/>
            <a:ext cx="1636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　子どもの</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人間性の向上</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 name="円/楕円 20"/>
          <p:cNvSpPr/>
          <p:nvPr/>
        </p:nvSpPr>
        <p:spPr>
          <a:xfrm>
            <a:off x="6472874" y="1188357"/>
            <a:ext cx="1665287" cy="1665288"/>
          </a:xfrm>
          <a:prstGeom prst="ellipse">
            <a:avLst/>
          </a:prstGeom>
          <a:solidFill>
            <a:srgbClr val="FFFFFF">
              <a:alpha val="50196"/>
            </a:srgbClr>
          </a:solidFill>
          <a:ln>
            <a:solidFill>
              <a:srgbClr val="F0AA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2" name="テキスト ボックス 36"/>
          <p:cNvSpPr txBox="1">
            <a:spLocks noChangeArrowheads="1"/>
          </p:cNvSpPr>
          <p:nvPr/>
        </p:nvSpPr>
        <p:spPr bwMode="auto">
          <a:xfrm>
            <a:off x="6387192" y="1588318"/>
            <a:ext cx="19071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b="1" dirty="0" smtClean="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高齢者の</a:t>
            </a:r>
            <a:endParaRPr lang="en-US" altLang="ja-JP" b="1" dirty="0" smtClean="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精神的自立</a:t>
            </a:r>
            <a:endParaRPr lang="en-US" altLang="ja-JP" b="1" dirty="0" smtClean="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solidFill>
                  <a:srgbClr val="990000"/>
                </a:solidFill>
                <a:latin typeface="メイリオ" panose="020B0604030504040204" pitchFamily="50" charset="-128"/>
                <a:ea typeface="メイリオ" panose="020B0604030504040204" pitchFamily="50" charset="-128"/>
                <a:cs typeface="メイリオ" panose="020B0604030504040204" pitchFamily="50" charset="-128"/>
              </a:rPr>
              <a:t>いきがい</a:t>
            </a:r>
            <a:endParaRPr lang="en-US" altLang="ja-JP" b="1" dirty="0">
              <a:solidFill>
                <a:srgbClr val="99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02693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効果（続）</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4770B43-6D60-40F0-B67C-899C23335624}" type="slidenum">
              <a:rPr lang="ja-JP" altLang="en-US">
                <a:solidFill>
                  <a:srgbClr val="898989"/>
                </a:solidFill>
              </a:rPr>
              <a:pPr/>
              <a:t>44</a:t>
            </a:fld>
            <a:endParaRPr lang="en-US" altLang="ja-JP">
              <a:solidFill>
                <a:srgbClr val="898989"/>
              </a:solidFill>
            </a:endParaRPr>
          </a:p>
        </p:txBody>
      </p:sp>
      <p:pic>
        <p:nvPicPr>
          <p:cNvPr id="21" name="Picture 2" descr="\\TS-HTGL6D2\kinrin\居場所\０８年度（平成２０年度）\０８　ガイドブック関係\08 11 「居場所ガイドブック」（ピンク）\菊池さん提出用　写真\ふれあいの効果\阿波踊り②.JPG"/>
          <p:cNvPicPr>
            <a:picLocks noChangeAspect="1" noChangeArrowheads="1"/>
          </p:cNvPicPr>
          <p:nvPr/>
        </p:nvPicPr>
        <p:blipFill>
          <a:blip r:embed="rId3" cstate="print">
            <a:extLst/>
          </a:blip>
          <a:srcRect/>
          <a:stretch>
            <a:fillRect/>
          </a:stretch>
        </p:blipFill>
        <p:spPr bwMode="auto">
          <a:xfrm>
            <a:off x="503589" y="1643428"/>
            <a:ext cx="2309184" cy="1733403"/>
          </a:xfrm>
          <a:prstGeom prst="rect">
            <a:avLst/>
          </a:prstGeom>
          <a:ln>
            <a:noFill/>
          </a:ln>
          <a:effectLst>
            <a:softEdge rad="112500"/>
          </a:effectLst>
          <a:extLst/>
        </p:spPr>
      </p:pic>
      <p:pic>
        <p:nvPicPr>
          <p:cNvPr id="22" name="Picture 3" descr="\\TS-HTGL6D2\kinrin\居場所\０８年度（平成２０年度）\０８　ガイドブック関係\08 11 「居場所ガイドブック」（ピンク）\菊池さん提出用　写真\ふれあいの効果\歌姫.JPG"/>
          <p:cNvPicPr>
            <a:picLocks noChangeAspect="1" noChangeArrowheads="1"/>
          </p:cNvPicPr>
          <p:nvPr/>
        </p:nvPicPr>
        <p:blipFill>
          <a:blip r:embed="rId4" cstate="print">
            <a:extLst/>
          </a:blip>
          <a:srcRect/>
          <a:stretch>
            <a:fillRect/>
          </a:stretch>
        </p:blipFill>
        <p:spPr bwMode="auto">
          <a:xfrm>
            <a:off x="2770174" y="2956734"/>
            <a:ext cx="2398597" cy="1732803"/>
          </a:xfrm>
          <a:prstGeom prst="ellipse">
            <a:avLst/>
          </a:prstGeom>
          <a:ln>
            <a:noFill/>
          </a:ln>
          <a:effectLst>
            <a:softEdge rad="112500"/>
          </a:effectLst>
          <a:extLst/>
        </p:spPr>
      </p:pic>
      <p:pic>
        <p:nvPicPr>
          <p:cNvPr id="23" name="Picture 4" descr="\\TS-HTGL6D2\kinrin\居場所\０８年度（平成２０年度）\０８　ガイドブック関係\08 11 「居場所ガイドブック」（ピンク）\菊池さん提出用　写真\ふれあいの効果\杖をつかないと歩けない・・もうひとつの家.JPG"/>
          <p:cNvPicPr>
            <a:picLocks noChangeAspect="1" noChangeArrowheads="1"/>
          </p:cNvPicPr>
          <p:nvPr/>
        </p:nvPicPr>
        <p:blipFill>
          <a:blip r:embed="rId5" cstate="print">
            <a:extLst/>
          </a:blip>
          <a:srcRect/>
          <a:stretch>
            <a:fillRect/>
          </a:stretch>
        </p:blipFill>
        <p:spPr bwMode="auto">
          <a:xfrm>
            <a:off x="5841108" y="4384416"/>
            <a:ext cx="2219235" cy="1665714"/>
          </a:xfrm>
          <a:prstGeom prst="rect">
            <a:avLst/>
          </a:prstGeom>
          <a:ln>
            <a:noFill/>
          </a:ln>
          <a:effectLst>
            <a:softEdge rad="112500"/>
          </a:effectLst>
          <a:extLst/>
        </p:spPr>
      </p:pic>
      <p:sp>
        <p:nvSpPr>
          <p:cNvPr id="24" name="雲形吹き出し 23"/>
          <p:cNvSpPr/>
          <p:nvPr/>
        </p:nvSpPr>
        <p:spPr>
          <a:xfrm>
            <a:off x="5187658" y="2950875"/>
            <a:ext cx="3556291" cy="1203325"/>
          </a:xfrm>
          <a:prstGeom prst="cloudCallout">
            <a:avLst>
              <a:gd name="adj1" fmla="val -71017"/>
              <a:gd name="adj2" fmla="val 7735"/>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テキスト ボックス 24"/>
          <p:cNvSpPr txBox="1"/>
          <p:nvPr/>
        </p:nvSpPr>
        <p:spPr>
          <a:xfrm>
            <a:off x="5580981" y="3304888"/>
            <a:ext cx="3305175" cy="738187"/>
          </a:xfrm>
          <a:prstGeom prst="rect">
            <a:avLst/>
          </a:prstGeom>
          <a:noFill/>
        </p:spPr>
        <p:txBody>
          <a:bodyPr>
            <a:spAutoFit/>
          </a:bodyPr>
          <a:lstStyle/>
          <a:p>
            <a:pPr fontAlgn="auto">
              <a:spcBef>
                <a:spcPts val="0"/>
              </a:spcBef>
              <a:spcAft>
                <a:spcPts val="0"/>
              </a:spcAft>
              <a:defRPr/>
            </a:pPr>
            <a:r>
              <a:rPr lang="ja-JP" altLang="en-US" sz="14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ほとんど寝たきりから「歌姫」に</a:t>
            </a:r>
            <a:endParaRPr lang="en-US" altLang="ja-JP" sz="14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87</a:t>
            </a:r>
            <a:r>
              <a:rPr lang="ja-JP" altLang="en-US" sz="14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才　圧迫骨折の女性）</a:t>
            </a:r>
          </a:p>
          <a:p>
            <a:pPr fontAlgn="auto">
              <a:spcBef>
                <a:spcPts val="0"/>
              </a:spcBef>
              <a:spcAft>
                <a:spcPts val="0"/>
              </a:spcAft>
              <a:defRPr/>
            </a:pPr>
            <a:endParaRPr lang="ja-JP" altLang="en-US" sz="14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雲形吹き出し 26"/>
          <p:cNvSpPr/>
          <p:nvPr/>
        </p:nvSpPr>
        <p:spPr>
          <a:xfrm>
            <a:off x="536575" y="4809139"/>
            <a:ext cx="4624388" cy="1310518"/>
          </a:xfrm>
          <a:prstGeom prst="cloudCallout">
            <a:avLst>
              <a:gd name="adj1" fmla="val 68361"/>
              <a:gd name="adj2" fmla="val -6842"/>
            </a:avLst>
          </a:prstGeom>
          <a:solidFill>
            <a:schemeClr val="bg1"/>
          </a:solid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テキスト ボックス 27"/>
          <p:cNvSpPr txBox="1"/>
          <p:nvPr/>
        </p:nvSpPr>
        <p:spPr>
          <a:xfrm>
            <a:off x="1235075" y="5093619"/>
            <a:ext cx="3398838" cy="738187"/>
          </a:xfrm>
          <a:prstGeom prst="rect">
            <a:avLst/>
          </a:prstGeom>
          <a:noFill/>
        </p:spPr>
        <p:txBody>
          <a:bodyPr>
            <a:spAutoFit/>
          </a:bodyPr>
          <a:lstStyle/>
          <a:p>
            <a:pPr fontAlgn="auto">
              <a:spcBef>
                <a:spcPts val="0"/>
              </a:spcBef>
              <a:spcAft>
                <a:spcPts val="0"/>
              </a:spcAft>
              <a:defRPr/>
            </a:pP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杖をつかないと立ち上がれなかった</a:t>
            </a:r>
            <a:endPar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元美容師さんが立ち上がって、</a:t>
            </a:r>
            <a:endPar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居場所の仲間の髪を切るまでに回復</a:t>
            </a:r>
          </a:p>
        </p:txBody>
      </p:sp>
      <p:sp>
        <p:nvSpPr>
          <p:cNvPr id="29" name="雲形吹き出し 28"/>
          <p:cNvSpPr/>
          <p:nvPr/>
        </p:nvSpPr>
        <p:spPr>
          <a:xfrm>
            <a:off x="3375025" y="1406370"/>
            <a:ext cx="4737100" cy="1276350"/>
          </a:xfrm>
          <a:prstGeom prst="cloudCallout">
            <a:avLst>
              <a:gd name="adj1" fmla="val -65933"/>
              <a:gd name="adj2" fmla="val 21949"/>
            </a:avLst>
          </a:prstGeom>
          <a:solidFill>
            <a:schemeClr val="bg1"/>
          </a:solid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テキスト ボックス 29"/>
          <p:cNvSpPr txBox="1"/>
          <p:nvPr/>
        </p:nvSpPr>
        <p:spPr>
          <a:xfrm>
            <a:off x="3825875" y="1812770"/>
            <a:ext cx="3835400" cy="523875"/>
          </a:xfrm>
          <a:prstGeom prst="rect">
            <a:avLst/>
          </a:prstGeom>
          <a:noFill/>
        </p:spPr>
        <p:txBody>
          <a:bodyPr>
            <a:spAutoFit/>
          </a:bodyPr>
          <a:lstStyle/>
          <a:p>
            <a:pPr fontAlgn="auto">
              <a:spcBef>
                <a:spcPts val="0"/>
              </a:spcBef>
              <a:spcAft>
                <a:spcPts val="0"/>
              </a:spcAft>
              <a:defRPr/>
            </a:pPr>
            <a:r>
              <a:rPr lang="ja-JP" altLang="en-US"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要介護</a:t>
            </a:r>
            <a:r>
              <a:rPr lang="en-US" altLang="ja-JP"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から阿波踊りに参加するまで回復</a:t>
            </a:r>
            <a:endParaRPr lang="en-US" altLang="ja-JP"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83</a:t>
            </a:r>
            <a:r>
              <a:rPr lang="ja-JP" altLang="en-US"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才　脳血管障害、</a:t>
            </a:r>
            <a:r>
              <a:rPr lang="en-US" altLang="ja-JP"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人暮らしの女性）</a:t>
            </a:r>
          </a:p>
        </p:txBody>
      </p:sp>
      <p:sp>
        <p:nvSpPr>
          <p:cNvPr id="9524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15" name="正方形/長方形 14"/>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6" name="テキスト ボックス 15"/>
          <p:cNvSpPr txBox="1"/>
          <p:nvPr/>
        </p:nvSpPr>
        <p:spPr>
          <a:xfrm>
            <a:off x="628650" y="1246857"/>
            <a:ext cx="8051800" cy="430887"/>
          </a:xfrm>
          <a:prstGeom prst="rect">
            <a:avLst/>
          </a:prstGeom>
          <a:noFill/>
        </p:spPr>
        <p:txBody>
          <a:bodyPr>
            <a:spAutoFit/>
          </a:bodyPr>
          <a:lstStyle/>
          <a:p>
            <a:pPr marL="342900" indent="-342900" fontAlgn="auto">
              <a:spcBef>
                <a:spcPts val="0"/>
              </a:spcBef>
              <a:spcAft>
                <a:spcPts val="0"/>
              </a:spcAft>
              <a:defRPr/>
            </a:pP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きがいが生まれる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円/楕円 45"/>
          <p:cNvSpPr/>
          <p:nvPr/>
        </p:nvSpPr>
        <p:spPr>
          <a:xfrm>
            <a:off x="485775" y="1673225"/>
            <a:ext cx="2498725" cy="1746250"/>
          </a:xfrm>
          <a:prstGeom prst="ellipse">
            <a:avLst/>
          </a:prstGeom>
          <a:solidFill>
            <a:srgbClr val="CC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9" name="円/楕円 8"/>
          <p:cNvSpPr/>
          <p:nvPr/>
        </p:nvSpPr>
        <p:spPr>
          <a:xfrm>
            <a:off x="427038" y="3567113"/>
            <a:ext cx="3357562" cy="2447925"/>
          </a:xfrm>
          <a:prstGeom prst="ellipse">
            <a:avLst/>
          </a:prstGeom>
          <a:solidFill>
            <a:srgbClr val="9DC3E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1" name="円/楕円 10"/>
          <p:cNvSpPr/>
          <p:nvPr/>
        </p:nvSpPr>
        <p:spPr>
          <a:xfrm>
            <a:off x="5465763" y="2101850"/>
            <a:ext cx="3263900" cy="1955800"/>
          </a:xfrm>
          <a:prstGeom prst="ellipse">
            <a:avLst/>
          </a:prstGeom>
          <a:solidFill>
            <a:srgbClr val="9DC3E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3" name="円/楕円 12"/>
          <p:cNvSpPr/>
          <p:nvPr/>
        </p:nvSpPr>
        <p:spPr>
          <a:xfrm>
            <a:off x="3125788" y="1247775"/>
            <a:ext cx="2498725" cy="1747838"/>
          </a:xfrm>
          <a:prstGeom prst="ellipse">
            <a:avLst/>
          </a:prstGeom>
          <a:solidFill>
            <a:srgbClr val="CCFF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0" name="円/楕円 19"/>
          <p:cNvSpPr/>
          <p:nvPr/>
        </p:nvSpPr>
        <p:spPr>
          <a:xfrm>
            <a:off x="4111625" y="4122738"/>
            <a:ext cx="4103688" cy="2019300"/>
          </a:xfrm>
          <a:prstGeom prst="ellipse">
            <a:avLst/>
          </a:prstGeom>
          <a:solidFill>
            <a:srgbClr val="9DC3E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4" name="円/楕円 23"/>
          <p:cNvSpPr/>
          <p:nvPr/>
        </p:nvSpPr>
        <p:spPr>
          <a:xfrm>
            <a:off x="5975350" y="1206500"/>
            <a:ext cx="2190750" cy="788988"/>
          </a:xfrm>
          <a:prstGeom prst="ellipse">
            <a:avLst/>
          </a:prstGeom>
          <a:solidFill>
            <a:srgbClr val="9DC3E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9728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立ち上げ支援</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619119F-8418-4FCF-9895-46AC6D5CE19C}" type="slidenum">
              <a:rPr lang="ja-JP" altLang="en-US">
                <a:solidFill>
                  <a:srgbClr val="898989"/>
                </a:solidFill>
              </a:rPr>
              <a:pPr/>
              <a:t>45</a:t>
            </a:fld>
            <a:endParaRPr lang="en-US" altLang="ja-JP">
              <a:solidFill>
                <a:srgbClr val="898989"/>
              </a:solidFill>
            </a:endParaRPr>
          </a:p>
        </p:txBody>
      </p:sp>
      <p:sp>
        <p:nvSpPr>
          <p:cNvPr id="10" name="左矢印 9"/>
          <p:cNvSpPr/>
          <p:nvPr/>
        </p:nvSpPr>
        <p:spPr>
          <a:xfrm rot="1002803">
            <a:off x="3429000" y="4446588"/>
            <a:ext cx="998538" cy="454025"/>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2" name="左矢印 21"/>
          <p:cNvSpPr/>
          <p:nvPr/>
        </p:nvSpPr>
        <p:spPr>
          <a:xfrm rot="9678583">
            <a:off x="2640013" y="2219325"/>
            <a:ext cx="811212" cy="473075"/>
          </a:xfrm>
          <a:prstGeom prst="leftArrow">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3" name="左矢印 22"/>
          <p:cNvSpPr/>
          <p:nvPr/>
        </p:nvSpPr>
        <p:spPr>
          <a:xfrm rot="18471679">
            <a:off x="6535532" y="4018077"/>
            <a:ext cx="602864" cy="470751"/>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6" name="左矢印 25"/>
          <p:cNvSpPr/>
          <p:nvPr/>
        </p:nvSpPr>
        <p:spPr>
          <a:xfrm rot="15118303">
            <a:off x="7524750" y="1941513"/>
            <a:ext cx="681037" cy="471488"/>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97293" name="テキスト ボックス 6"/>
          <p:cNvSpPr txBox="1">
            <a:spLocks noChangeArrowheads="1"/>
          </p:cNvSpPr>
          <p:nvPr/>
        </p:nvSpPr>
        <p:spPr bwMode="auto">
          <a:xfrm>
            <a:off x="487363" y="1192213"/>
            <a:ext cx="3530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居場所のニーズが</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認められれば・・・</a:t>
            </a:r>
          </a:p>
        </p:txBody>
      </p:sp>
      <p:sp>
        <p:nvSpPr>
          <p:cNvPr id="9729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97295" name="テキスト ボックス 27"/>
          <p:cNvSpPr txBox="1">
            <a:spLocks noChangeArrowheads="1"/>
          </p:cNvSpPr>
          <p:nvPr/>
        </p:nvSpPr>
        <p:spPr bwMode="auto">
          <a:xfrm>
            <a:off x="835025" y="1901825"/>
            <a:ext cx="19081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600"/>
              </a:spcAft>
            </a:pPr>
            <a:r>
              <a:rPr lang="ja-JP" altLang="en-US" sz="1400" u="sng" dirty="0">
                <a:solidFill>
                  <a:srgbClr val="843C0C"/>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旗振り</a:t>
            </a:r>
            <a:endParaRPr lang="en-US" altLang="ja-JP" sz="1400" u="sng" dirty="0">
              <a:solidFill>
                <a:srgbClr val="843C0C"/>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r>
              <a:rPr lang="ja-JP" altLang="en-US" sz="1400" dirty="0">
                <a:latin typeface="メイリオ" panose="020B0604030504040204" pitchFamily="50" charset="-128"/>
                <a:ea typeface="HGS創英角ｺﾞｼｯｸUB" panose="020B0900000000000000" pitchFamily="50" charset="-128"/>
                <a:cs typeface="メイリオ" panose="020B0604030504040204" pitchFamily="50" charset="-128"/>
              </a:rPr>
              <a:t>例えば、総合計画等に入れてもらうと、</a:t>
            </a:r>
            <a:endParaRPr lang="en-US" altLang="ja-JP" sz="1400" dirty="0">
              <a:latin typeface="メイリオ" panose="020B0604030504040204" pitchFamily="50" charset="-128"/>
              <a:ea typeface="HGS創英角ｺﾞｼｯｸUB" panose="020B0900000000000000" pitchFamily="50" charset="-128"/>
              <a:cs typeface="メイリオ" panose="020B0604030504040204" pitchFamily="50" charset="-128"/>
            </a:endParaRPr>
          </a:p>
          <a:p>
            <a:r>
              <a:rPr lang="ja-JP" altLang="en-US" sz="1400" dirty="0">
                <a:latin typeface="メイリオ" panose="020B0604030504040204" pitchFamily="50" charset="-128"/>
                <a:ea typeface="HGS創英角ｺﾞｼｯｸUB" panose="020B0900000000000000" pitchFamily="50" charset="-128"/>
                <a:cs typeface="メイリオ" panose="020B0604030504040204" pitchFamily="50" charset="-128"/>
              </a:rPr>
              <a:t>立ち上げる人が動きやすくなる</a:t>
            </a:r>
          </a:p>
        </p:txBody>
      </p:sp>
      <p:sp>
        <p:nvSpPr>
          <p:cNvPr id="30" name="テキスト ボックス 29"/>
          <p:cNvSpPr txBox="1"/>
          <p:nvPr/>
        </p:nvSpPr>
        <p:spPr>
          <a:xfrm>
            <a:off x="3432175" y="1468438"/>
            <a:ext cx="2224088" cy="1246187"/>
          </a:xfrm>
          <a:prstGeom prst="rect">
            <a:avLst/>
          </a:prstGeom>
          <a:noFill/>
        </p:spPr>
        <p:txBody>
          <a:bodyPr>
            <a:spAutoFit/>
          </a:bodyPr>
          <a:lstStyle/>
          <a:p>
            <a:pPr fontAlgn="auto">
              <a:spcBef>
                <a:spcPts val="0"/>
              </a:spcBef>
              <a:spcAft>
                <a:spcPts val="600"/>
              </a:spcAft>
              <a:defRPr/>
            </a:pPr>
            <a:r>
              <a:rPr lang="ja-JP" altLang="en-US"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rPr>
              <a:t>人材を発掘</a:t>
            </a:r>
            <a:endParaRPr lang="en-US" altLang="ja-JP"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勉強会の開催</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実践者を講師にする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ことで、想いが伝わり、</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住民の心を動かす</a:t>
            </a:r>
          </a:p>
        </p:txBody>
      </p:sp>
      <p:sp>
        <p:nvSpPr>
          <p:cNvPr id="97297" name="テキスト ボックス 30"/>
          <p:cNvSpPr txBox="1">
            <a:spLocks noChangeArrowheads="1"/>
          </p:cNvSpPr>
          <p:nvPr/>
        </p:nvSpPr>
        <p:spPr bwMode="auto">
          <a:xfrm>
            <a:off x="6164263" y="1335088"/>
            <a:ext cx="2019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b="1">
                <a:solidFill>
                  <a:srgbClr val="843C0C"/>
                </a:solidFill>
                <a:latin typeface="メイリオ" panose="020B0604030504040204" pitchFamily="50" charset="-128"/>
                <a:ea typeface="メイリオ" panose="020B0604030504040204" pitchFamily="50" charset="-128"/>
                <a:cs typeface="メイリオ" panose="020B0604030504040204" pitchFamily="50" charset="-128"/>
              </a:rPr>
              <a:t>立ち上げる人の</a:t>
            </a:r>
            <a:endParaRPr lang="en-US" altLang="ja-JP" sz="1400" b="1">
              <a:solidFill>
                <a:srgbClr val="843C0C"/>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u="sng">
                <a:solidFill>
                  <a:srgbClr val="843C0C"/>
                </a:solidFill>
                <a:latin typeface="メイリオ" panose="020B0604030504040204" pitchFamily="50" charset="-128"/>
                <a:ea typeface="メイリオ" panose="020B0604030504040204" pitchFamily="50" charset="-128"/>
                <a:cs typeface="メイリオ" panose="020B0604030504040204" pitchFamily="50" charset="-128"/>
              </a:rPr>
              <a:t>類型選択にアドバイス</a:t>
            </a:r>
          </a:p>
        </p:txBody>
      </p:sp>
      <p:sp>
        <p:nvSpPr>
          <p:cNvPr id="33" name="テキスト ボックス 32"/>
          <p:cNvSpPr txBox="1"/>
          <p:nvPr/>
        </p:nvSpPr>
        <p:spPr>
          <a:xfrm>
            <a:off x="4602163" y="4236322"/>
            <a:ext cx="3846512" cy="1892826"/>
          </a:xfrm>
          <a:prstGeom prst="rect">
            <a:avLst/>
          </a:prstGeom>
          <a:noFill/>
        </p:spPr>
        <p:txBody>
          <a:bodyPr>
            <a:spAutoFit/>
          </a:bodyPr>
          <a:lstStyle/>
          <a:p>
            <a:pPr fontAlgn="auto">
              <a:spcBef>
                <a:spcPts val="0"/>
              </a:spcBef>
              <a:spcAft>
                <a:spcPts val="600"/>
              </a:spcAft>
              <a:defRPr/>
            </a:pPr>
            <a:r>
              <a:rPr lang="ja-JP" altLang="en-US"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rPr>
              <a:t>運営の支援</a:t>
            </a:r>
            <a:endParaRPr lang="en-US" altLang="ja-JP"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保健師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等地域の関係者の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協力を取り付け</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－保健師は現場で必要な人に居場所の</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情報を伝えることができる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広報</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－行政が広報することで、住民への信頼性</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や認知度が高まる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活動保険の費用などの調達に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協力する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円/楕円 35"/>
          <p:cNvSpPr/>
          <p:nvPr/>
        </p:nvSpPr>
        <p:spPr>
          <a:xfrm>
            <a:off x="3530009" y="1835988"/>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97302" name="グループ化 48"/>
          <p:cNvGrpSpPr>
            <a:grpSpLocks/>
          </p:cNvGrpSpPr>
          <p:nvPr/>
        </p:nvGrpSpPr>
        <p:grpSpPr bwMode="auto">
          <a:xfrm>
            <a:off x="5797550" y="2293938"/>
            <a:ext cx="3187700" cy="1738938"/>
            <a:chOff x="5796812" y="2294336"/>
            <a:chExt cx="3187700" cy="1738311"/>
          </a:xfrm>
        </p:grpSpPr>
        <p:sp>
          <p:nvSpPr>
            <p:cNvPr id="32" name="テキスト ボックス 31"/>
            <p:cNvSpPr txBox="1"/>
            <p:nvPr/>
          </p:nvSpPr>
          <p:spPr>
            <a:xfrm>
              <a:off x="5796812" y="2294336"/>
              <a:ext cx="3187700" cy="1738311"/>
            </a:xfrm>
            <a:prstGeom prst="rect">
              <a:avLst/>
            </a:prstGeom>
            <a:noFill/>
          </p:spPr>
          <p:txBody>
            <a:bodyPr>
              <a:spAutoFit/>
            </a:bodyPr>
            <a:lstStyle/>
            <a:p>
              <a:pPr fontAlgn="auto">
                <a:spcBef>
                  <a:spcPts val="0"/>
                </a:spcBef>
                <a:spcAft>
                  <a:spcPts val="600"/>
                </a:spcAft>
                <a:defRPr/>
              </a:pPr>
              <a:r>
                <a:rPr lang="ja-JP" altLang="en-US"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rPr>
                <a:t>立ち上げの支援</a:t>
              </a:r>
              <a:endParaRPr lang="en-US" altLang="ja-JP"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場所探しの協力</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（空き家、空き部屋、空き店舗や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公民館等）</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当初の設備整備費の調達に協力</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自治会、老人クラブ、民生委員、</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a:ea typeface="メイリオ"/>
                  <a:cs typeface="メイリオ"/>
                </a:rPr>
                <a:t> NPO</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とつなぐ　など</a:t>
              </a:r>
            </a:p>
          </p:txBody>
        </p:sp>
        <p:sp>
          <p:nvSpPr>
            <p:cNvPr id="37" name="円/楕円 36"/>
            <p:cNvSpPr/>
            <p:nvPr/>
          </p:nvSpPr>
          <p:spPr>
            <a:xfrm>
              <a:off x="5925879" y="2626342"/>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8" name="円/楕円 37"/>
            <p:cNvSpPr/>
            <p:nvPr/>
          </p:nvSpPr>
          <p:spPr>
            <a:xfrm>
              <a:off x="5936510" y="3508843"/>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9" name="円/楕円 38"/>
            <p:cNvSpPr/>
            <p:nvPr/>
          </p:nvSpPr>
          <p:spPr>
            <a:xfrm>
              <a:off x="5929423" y="3299737"/>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97303" name="グループ化 47"/>
          <p:cNvGrpSpPr>
            <a:grpSpLocks/>
          </p:cNvGrpSpPr>
          <p:nvPr/>
        </p:nvGrpSpPr>
        <p:grpSpPr bwMode="auto">
          <a:xfrm>
            <a:off x="787671" y="3916363"/>
            <a:ext cx="2957513" cy="1893887"/>
            <a:chOff x="787511" y="3916849"/>
            <a:chExt cx="2956988" cy="1892826"/>
          </a:xfrm>
        </p:grpSpPr>
        <p:sp>
          <p:nvSpPr>
            <p:cNvPr id="34" name="テキスト ボックス 33"/>
            <p:cNvSpPr txBox="1"/>
            <p:nvPr/>
          </p:nvSpPr>
          <p:spPr>
            <a:xfrm>
              <a:off x="787511" y="3916849"/>
              <a:ext cx="2956988" cy="1892826"/>
            </a:xfrm>
            <a:prstGeom prst="rect">
              <a:avLst/>
            </a:prstGeom>
            <a:noFill/>
          </p:spPr>
          <p:txBody>
            <a:bodyPr>
              <a:spAutoFit/>
            </a:bodyPr>
            <a:lstStyle/>
            <a:p>
              <a:pPr fontAlgn="auto">
                <a:spcBef>
                  <a:spcPts val="0"/>
                </a:spcBef>
                <a:spcAft>
                  <a:spcPts val="600"/>
                </a:spcAft>
                <a:defRPr/>
              </a:pPr>
              <a:r>
                <a:rPr lang="ja-JP" altLang="en-US"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rPr>
                <a:t>居場所の普及</a:t>
              </a:r>
              <a:endParaRPr lang="en-US" altLang="ja-JP" sz="1400" b="1" u="sng" dirty="0">
                <a:solidFill>
                  <a:srgbClr val="843C0C"/>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事例集の作成</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居場所の普及のため</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交流会の場を提供</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実践者などが集い、情報交換の</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できる場をつくることにより、</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悩みを解決</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し、居場所</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を広げ、</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活性化させる</a:t>
              </a:r>
            </a:p>
          </p:txBody>
        </p:sp>
        <p:sp>
          <p:nvSpPr>
            <p:cNvPr id="40" name="円/楕円 39"/>
            <p:cNvSpPr/>
            <p:nvPr/>
          </p:nvSpPr>
          <p:spPr>
            <a:xfrm>
              <a:off x="843844" y="4263759"/>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1" name="円/楕円 40"/>
            <p:cNvSpPr/>
            <p:nvPr/>
          </p:nvSpPr>
          <p:spPr>
            <a:xfrm>
              <a:off x="836756" y="4703238"/>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42" name="円/楕円 41"/>
          <p:cNvSpPr/>
          <p:nvPr/>
        </p:nvSpPr>
        <p:spPr>
          <a:xfrm>
            <a:off x="4690072" y="4596706"/>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3" name="円/楕円 42"/>
          <p:cNvSpPr/>
          <p:nvPr/>
        </p:nvSpPr>
        <p:spPr>
          <a:xfrm>
            <a:off x="4711335" y="5893878"/>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4" name="円/楕円 43"/>
          <p:cNvSpPr/>
          <p:nvPr/>
        </p:nvSpPr>
        <p:spPr>
          <a:xfrm>
            <a:off x="4700703" y="5277191"/>
            <a:ext cx="106326" cy="95694"/>
          </a:xfrm>
          <a:prstGeom prst="ellipse">
            <a:avLst/>
          </a:prstGeom>
          <a:gradFill flip="none" rotWithShape="1">
            <a:gsLst>
              <a:gs pos="0">
                <a:srgbClr val="FFFF00"/>
              </a:gs>
              <a:gs pos="25000">
                <a:srgbClr val="21D6E0"/>
              </a:gs>
              <a:gs pos="75000">
                <a:srgbClr val="0087E6"/>
              </a:gs>
              <a:gs pos="100000">
                <a:srgbClr val="005CB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5" name="左矢印 44"/>
          <p:cNvSpPr/>
          <p:nvPr/>
        </p:nvSpPr>
        <p:spPr>
          <a:xfrm rot="10072434">
            <a:off x="5291138" y="1489075"/>
            <a:ext cx="811212" cy="473075"/>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35" name="正方形/長方形 34"/>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立ち上げの留意事項</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F20606A-9DFC-4625-8FED-A6390C9D7AA9}" type="slidenum">
              <a:rPr lang="ja-JP" altLang="en-US">
                <a:solidFill>
                  <a:srgbClr val="898989"/>
                </a:solidFill>
              </a:rPr>
              <a:pPr/>
              <a:t>46</a:t>
            </a:fld>
            <a:endParaRPr lang="en-US" altLang="ja-JP">
              <a:solidFill>
                <a:srgbClr val="898989"/>
              </a:solidFill>
            </a:endParaRPr>
          </a:p>
        </p:txBody>
      </p:sp>
      <p:graphicFrame>
        <p:nvGraphicFramePr>
          <p:cNvPr id="16" name="図表 15"/>
          <p:cNvGraphicFramePr/>
          <p:nvPr/>
        </p:nvGraphicFramePr>
        <p:xfrm>
          <a:off x="490358" y="1818424"/>
          <a:ext cx="8258818" cy="4134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933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コンテンツ プレースホルダー 2"/>
          <p:cNvSpPr>
            <a:spLocks noGrp="1"/>
          </p:cNvSpPr>
          <p:nvPr>
            <p:ph idx="1"/>
          </p:nvPr>
        </p:nvSpPr>
        <p:spPr>
          <a:xfrm>
            <a:off x="628650" y="728663"/>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運営に関するアドバイス</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07CB45D-6188-476B-89DB-77EA4D07B429}" type="slidenum">
              <a:rPr lang="ja-JP" altLang="en-US">
                <a:solidFill>
                  <a:srgbClr val="898989"/>
                </a:solidFill>
              </a:rPr>
              <a:pPr/>
              <a:t>47</a:t>
            </a:fld>
            <a:endParaRPr lang="en-US" altLang="ja-JP">
              <a:solidFill>
                <a:srgbClr val="898989"/>
              </a:solidFill>
            </a:endParaRPr>
          </a:p>
        </p:txBody>
      </p:sp>
      <p:graphicFrame>
        <p:nvGraphicFramePr>
          <p:cNvPr id="10" name="図表 9"/>
          <p:cNvGraphicFramePr/>
          <p:nvPr>
            <p:extLst>
              <p:ext uri="{D42A27DB-BD31-4B8C-83A1-F6EECF244321}">
                <p14:modId xmlns:p14="http://schemas.microsoft.com/office/powerpoint/2010/main" val="1349316013"/>
              </p:ext>
            </p:extLst>
          </p:nvPr>
        </p:nvGraphicFramePr>
        <p:xfrm>
          <a:off x="515155" y="1396009"/>
          <a:ext cx="8328594" cy="4768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138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居場所</a:t>
            </a:r>
          </a:p>
        </p:txBody>
      </p:sp>
      <p:sp>
        <p:nvSpPr>
          <p:cNvPr id="6" name="正方形/長方形 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101382" name="図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0125" y="1458913"/>
            <a:ext cx="213201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図 1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3963" y="3579813"/>
            <a:ext cx="19081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地域通貨</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426" name="テキスト ボックス 3"/>
          <p:cNvSpPr txBox="1">
            <a:spLocks noChangeArrowheads="1"/>
          </p:cNvSpPr>
          <p:nvPr/>
        </p:nvSpPr>
        <p:spPr bwMode="auto">
          <a:xfrm>
            <a:off x="1260475" y="4051300"/>
            <a:ext cx="6623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a:latin typeface="メイリオ" panose="020B0604030504040204" pitchFamily="50" charset="-128"/>
                <a:ea typeface="メイリオ" panose="020B0604030504040204" pitchFamily="50" charset="-128"/>
                <a:cs typeface="メイリオ" panose="020B0604030504040204" pitchFamily="50" charset="-128"/>
              </a:rPr>
              <a:t>地縁組織や居場所の助け合いではいまひとつ頼みにくい全テーマ型の助け合いを、会員制で行うための仕組み</a:t>
            </a:r>
          </a:p>
        </p:txBody>
      </p:sp>
      <p:sp>
        <p:nvSpPr>
          <p:cNvPr id="103427" name="テキスト ボックス 4"/>
          <p:cNvSpPr txBox="1">
            <a:spLocks noChangeArrowheads="1"/>
          </p:cNvSpPr>
          <p:nvPr/>
        </p:nvSpPr>
        <p:spPr bwMode="auto">
          <a:xfrm>
            <a:off x="685800" y="5432425"/>
            <a:ext cx="7916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lang="ja-JP" altLang="ja-JP">
                <a:latin typeface="メイリオ" panose="020B0604030504040204" pitchFamily="50" charset="-128"/>
                <a:ea typeface="メイリオ" panose="020B0604030504040204" pitchFamily="50" charset="-128"/>
                <a:cs typeface="メイリオ" panose="020B0604030504040204" pitchFamily="50" charset="-128"/>
              </a:rPr>
              <a:t>ある地域内</a:t>
            </a:r>
            <a:r>
              <a:rPr lang="ja-JP" altLang="en-US">
                <a:latin typeface="メイリオ" panose="020B0604030504040204" pitchFamily="50" charset="-128"/>
                <a:ea typeface="メイリオ" panose="020B0604030504040204" pitchFamily="50" charset="-128"/>
                <a:cs typeface="メイリオ" panose="020B0604030504040204" pitchFamily="50" charset="-128"/>
              </a:rPr>
              <a:t>で</a:t>
            </a:r>
            <a:r>
              <a:rPr lang="ja-JP" altLang="ja-JP">
                <a:latin typeface="メイリオ" panose="020B0604030504040204" pitchFamily="50" charset="-128"/>
                <a:ea typeface="メイリオ" panose="020B0604030504040204" pitchFamily="50" charset="-128"/>
                <a:cs typeface="メイリオ" panose="020B0604030504040204" pitchFamily="50" charset="-128"/>
              </a:rPr>
              <a:t>流通範囲を限定して使用される</a:t>
            </a:r>
            <a:r>
              <a:rPr lang="ja-JP" altLang="en-US">
                <a:latin typeface="メイリオ" panose="020B0604030504040204" pitchFamily="50" charset="-128"/>
                <a:ea typeface="メイリオ" panose="020B0604030504040204" pitchFamily="50" charset="-128"/>
                <a:cs typeface="メイリオ" panose="020B0604030504040204" pitchFamily="50" charset="-128"/>
              </a:rPr>
              <a:t>民間発行の</a:t>
            </a:r>
            <a:r>
              <a:rPr lang="ja-JP" altLang="ja-JP">
                <a:latin typeface="メイリオ" panose="020B0604030504040204" pitchFamily="50" charset="-128"/>
                <a:ea typeface="メイリオ" panose="020B0604030504040204" pitchFamily="50" charset="-128"/>
                <a:cs typeface="メイリオ" panose="020B0604030504040204" pitchFamily="50" charset="-128"/>
              </a:rPr>
              <a:t>通貨の総称</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42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296568-8301-4315-97D4-B016728D2587}" type="slidenum">
              <a:rPr lang="ja-JP" altLang="en-US">
                <a:solidFill>
                  <a:srgbClr val="898989"/>
                </a:solidFill>
              </a:rPr>
              <a:pPr/>
              <a:t>48</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タイトル 1"/>
          <p:cNvSpPr>
            <a:spLocks noGrp="1"/>
          </p:cNvSpPr>
          <p:nvPr>
            <p:ph type="ctrTitle"/>
          </p:nvPr>
        </p:nvSpPr>
        <p:spPr/>
        <p:txBody>
          <a:bodyPr/>
          <a:lstStyle/>
          <a:p>
            <a: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3600" b="1" smtClean="0">
                <a:latin typeface="メイリオ" panose="020B0604030504040204" pitchFamily="50" charset="-128"/>
                <a:ea typeface="メイリオ" panose="020B0604030504040204" pitchFamily="50" charset="-128"/>
                <a:cs typeface="メイリオ" panose="020B0604030504040204" pitchFamily="50" charset="-128"/>
              </a:rPr>
              <a:t>目指す地域像</a:t>
            </a:r>
            <a: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b="1"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b="1"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A209335-AF83-4BF8-8063-88D943F7B840}" type="slidenum">
              <a:rPr lang="ja-JP" altLang="en-US">
                <a:solidFill>
                  <a:srgbClr val="898989"/>
                </a:solidFill>
              </a:rPr>
              <a:pPr/>
              <a:t>4</a:t>
            </a:fld>
            <a:endParaRPr lang="en-US" altLang="ja-JP">
              <a:solidFill>
                <a:srgbClr val="898989"/>
              </a:solidFill>
            </a:endParaRPr>
          </a:p>
        </p:txBody>
      </p:sp>
      <p:sp>
        <p:nvSpPr>
          <p:cNvPr id="9" name="テキスト ボックス 3"/>
          <p:cNvSpPr txBox="1">
            <a:spLocks noChangeArrowheads="1"/>
          </p:cNvSpPr>
          <p:nvPr/>
        </p:nvSpPr>
        <p:spPr bwMode="auto">
          <a:xfrm>
            <a:off x="1260475" y="4051300"/>
            <a:ext cx="6623050" cy="76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900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生活支援コーディネーター・</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900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協議体構成員が協議して目的を共有</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369893" y="4869542"/>
            <a:ext cx="1473856" cy="1236372"/>
          </a:xfrm>
          <a:prstGeom prst="roundRect">
            <a:avLst>
              <a:gd name="adj" fmla="val 10000"/>
            </a:avLst>
          </a:prstGeom>
          <a:blipFill rotWithShape="1">
            <a:blip r:embed="rId3" cstate="print"/>
            <a:srcRect/>
            <a:stretch>
              <a:fillRect t="-19691" b="-2635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fontAlgn="auto">
              <a:spcBef>
                <a:spcPts val="0"/>
              </a:spcBef>
              <a:spcAft>
                <a:spcPts val="0"/>
              </a:spcAft>
              <a:defRPr/>
            </a:pPr>
            <a:endParaRPr lang="ja-JP" altLang="en-US" dirty="0"/>
          </a:p>
        </p:txBody>
      </p:sp>
      <p:sp>
        <p:nvSpPr>
          <p:cNvPr id="9" name="角丸四角形 8"/>
          <p:cNvSpPr/>
          <p:nvPr/>
        </p:nvSpPr>
        <p:spPr>
          <a:xfrm>
            <a:off x="6956425" y="1358900"/>
            <a:ext cx="1739900" cy="1414463"/>
          </a:xfrm>
          <a:prstGeom prst="roundRect">
            <a:avLst>
              <a:gd name="adj" fmla="val 10000"/>
            </a:avLst>
          </a:prstGeom>
          <a:blipFill rotWithShape="1">
            <a:blip r:embed="rId4" cstate="prin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547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種別</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D8F9B29-02DF-41B8-B9E5-71CD9EBA4FBC}" type="slidenum">
              <a:rPr lang="ja-JP" altLang="en-US">
                <a:solidFill>
                  <a:srgbClr val="898989"/>
                </a:solidFill>
              </a:rPr>
              <a:pPr/>
              <a:t>49</a:t>
            </a:fld>
            <a:endParaRPr lang="en-US" altLang="ja-JP">
              <a:solidFill>
                <a:srgbClr val="898989"/>
              </a:solidFill>
            </a:endParaRPr>
          </a:p>
        </p:txBody>
      </p:sp>
      <p:sp>
        <p:nvSpPr>
          <p:cNvPr id="5" name="テキスト ボックス 4"/>
          <p:cNvSpPr txBox="1"/>
          <p:nvPr/>
        </p:nvSpPr>
        <p:spPr>
          <a:xfrm>
            <a:off x="628650" y="1557338"/>
            <a:ext cx="7827784" cy="4647426"/>
          </a:xfrm>
          <a:prstGeom prst="rect">
            <a:avLst/>
          </a:prstGeom>
          <a:noFill/>
        </p:spPr>
        <p:txBody>
          <a:bodyPr wrap="none">
            <a:spAutoFit/>
          </a:bodyPr>
          <a:lstStyle/>
          <a:p>
            <a:pPr marL="285750" indent="-285750" fontAlgn="auto">
              <a:spcBef>
                <a:spcPts val="0"/>
              </a:spcBef>
              <a:spcAft>
                <a:spcPts val="0"/>
              </a:spcAft>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感謝の気持ちを表わす地域通貨</a:t>
            </a:r>
          </a:p>
          <a:p>
            <a:pPr lvl="1"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感謝の気持ちを表わす機能だけを持つ地域通貨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時間を単位とする地域通貨（時間通貨）</a:t>
            </a:r>
          </a:p>
          <a:p>
            <a:pPr lvl="1"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人を助けた場合、その助けた時間とほぼ同じ時間、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人から助けてもらえるというサービスの互酬性を保証する地域</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通貨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baseline="30000" dirty="0" smtClean="0">
                <a:latin typeface="メイリオ" panose="020B0604030504040204" pitchFamily="50" charset="-128"/>
                <a:ea typeface="メイリオ" panose="020B0604030504040204" pitchFamily="50" charset="-128"/>
                <a:cs typeface="メイリオ" panose="020B0604030504040204" pitchFamily="50" charset="-128"/>
              </a:rPr>
              <a:t>１</a:t>
            </a:r>
            <a:endParaRPr lang="en-US" altLang="ja-JP" sz="1600" baseline="300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法定通貨との交換価値を単位とする地域通貨（経済価値交換通貨）</a:t>
            </a:r>
          </a:p>
          <a:p>
            <a:pPr marL="800100" lvl="1" indent="-342900" fontAlgn="auto">
              <a:spcBef>
                <a:spcPts val="0"/>
              </a:spcBef>
              <a:spcAft>
                <a:spcPts val="0"/>
              </a:spcAft>
              <a:buFont typeface="+mj-ea"/>
              <a:buAutoNum type="circleNumDbPlain"/>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助けられた謝礼として地域通貨を渡し、受取人はこれを直ちに現金または</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商品と交換でき、又は商品価格の割引きに使える類型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（商品との交換先を特定商店街に限定する時は、地域経済活性化の機能を</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併せ持つ）</a:t>
            </a:r>
          </a:p>
          <a:p>
            <a:pPr marL="914400" lvl="1" indent="-457200" fontAlgn="auto">
              <a:spcBef>
                <a:spcPts val="0"/>
              </a:spcBef>
              <a:spcAft>
                <a:spcPts val="0"/>
              </a:spcAft>
              <a:buFont typeface="+mj-ea"/>
              <a:buAutoNum type="circleNumDbPlain" startAt="2"/>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時間預託：上記①と時間通貨を組み合わせたもの（次のページ参照</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buFont typeface="+mj-ea"/>
              <a:buAutoNum type="circleNumDbPlain" startAt="2"/>
              <a:defRPr/>
            </a:pP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defRPr/>
            </a:pP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defRPr/>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１　同じ時間は誰にとっても同じ価値であるという思想に立ち、</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同じ時間に行うサービスとサービスとを交換するのを</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仲介するのが時間通貨である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48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10" name="正方形/長方形 9"/>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28650" y="3361386"/>
            <a:ext cx="8090055" cy="255663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7522"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時間預託</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137CA68-4ED1-47B7-BFBF-32230F672045}" type="slidenum">
              <a:rPr lang="ja-JP" altLang="en-US">
                <a:solidFill>
                  <a:srgbClr val="898989"/>
                </a:solidFill>
              </a:rPr>
              <a:pPr/>
              <a:t>50</a:t>
            </a:fld>
            <a:endParaRPr lang="en-US" altLang="ja-JP">
              <a:solidFill>
                <a:srgbClr val="898989"/>
              </a:solidFill>
            </a:endParaRPr>
          </a:p>
        </p:txBody>
      </p:sp>
      <p:sp>
        <p:nvSpPr>
          <p:cNvPr id="5" name="テキスト ボックス 4"/>
          <p:cNvSpPr txBox="1"/>
          <p:nvPr/>
        </p:nvSpPr>
        <p:spPr>
          <a:xfrm>
            <a:off x="577870" y="1239814"/>
            <a:ext cx="8193088" cy="4678204"/>
          </a:xfrm>
          <a:prstGeom prst="rect">
            <a:avLst/>
          </a:prstGeom>
          <a:noFill/>
        </p:spPr>
        <p:txBody>
          <a:bodyPr>
            <a:spAutoFit/>
          </a:bodyPr>
          <a:lstStyle/>
          <a:p>
            <a:pPr marL="285750" indent="-28575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自分がボランティアとして助けた時間</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を主催者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に預託し、将来、自分が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支援を必要としたときに、預託した時間の分、サービス（支援）が受け</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られる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仕組み</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Arial" panose="020B0604020202020204" pitchFamily="34" charset="0"/>
              <a:buChar char="•"/>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主催者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は、助けられた人が支払った謝礼金</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を預り金として保管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しておき、助けた人</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が将来</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支援を求めたとき、その支援をするボランティアをあっせんし、</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ボランティアに保管している謝礼金相当分を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支払う</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有償ボランティアと時間預託</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pPr marL="742950" lvl="1" indent="-285750" fontAlgn="auto">
              <a:lnSpc>
                <a:spcPct val="150000"/>
              </a:lnSpc>
              <a:spcBef>
                <a:spcPts val="0"/>
              </a:spcBef>
              <a:spcAft>
                <a:spcPts val="0"/>
              </a:spcAft>
              <a:buFont typeface="Arial"/>
              <a:buChar char="•"/>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1990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年代、在宅福祉サービスの仕組みとして、有償ボランティアが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広がった</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しかし</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、ボランティアの中には、謝礼金の受領をいさぎよしとしない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人たち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がいた。有償ボランティアの主催者は、そういう人たちのため</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に謝礼</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金を保管し、将来その謝礼金を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使ってその人たちにサービスを返す</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仕組みを編み出し、</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広まったのが</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時間預託で</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fontAlgn="auto">
              <a:spcBef>
                <a:spcPts val="0"/>
              </a:spcBef>
              <a:spcAft>
                <a:spcPts val="0"/>
              </a:spcAft>
              <a:buFont typeface="Arial" panose="020B0604020202020204" pitchFamily="34" charset="0"/>
              <a:buChar char="•"/>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広まる過程で、預託した時間を家族、友人、知人、生活困窮者のために使ったり預託している謝礼金を共同の行事や主催者に寄付するなど、用途が広がっている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525"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コンテンツ プレースホルダー 2"/>
          <p:cNvSpPr>
            <a:spLocks noGrp="1"/>
          </p:cNvSpPr>
          <p:nvPr>
            <p:ph idx="1"/>
          </p:nvPr>
        </p:nvSpPr>
        <p:spPr>
          <a:xfrm>
            <a:off x="628650" y="739775"/>
            <a:ext cx="8228013" cy="538163"/>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現在日本で使われている地域通貨</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F1CB8B7-47A5-41F8-8099-3DC3E97C2E6F}" type="slidenum">
              <a:rPr lang="ja-JP" altLang="en-US">
                <a:solidFill>
                  <a:srgbClr val="898989"/>
                </a:solidFill>
              </a:rPr>
              <a:pPr/>
              <a:t>51</a:t>
            </a:fld>
            <a:endParaRPr lang="en-US" altLang="ja-JP">
              <a:solidFill>
                <a:srgbClr val="898989"/>
              </a:solidFill>
            </a:endParaRPr>
          </a:p>
        </p:txBody>
      </p:sp>
      <p:pic>
        <p:nvPicPr>
          <p:cNvPr id="1095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50" y="1106488"/>
            <a:ext cx="323215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481013" y="5785078"/>
            <a:ext cx="3854450" cy="369887"/>
          </a:xfrm>
          <a:prstGeom prst="rect">
            <a:avLst/>
          </a:prstGeom>
          <a:noFill/>
        </p:spPr>
        <p:txBody>
          <a:bodyPr>
            <a:spAutoFit/>
          </a:bodyPr>
          <a:lstStyle/>
          <a:p>
            <a:pPr fontAlgn="auto">
              <a:spcBef>
                <a:spcPts val="0"/>
              </a:spcBef>
              <a:spcAft>
                <a:spcPts val="0"/>
              </a:spcAft>
              <a:defRPr/>
            </a:pPr>
            <a:r>
              <a:rPr lang="ja-JP" altLang="en-US" sz="9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（注）「地域通貨」　西部忠（編著）</a:t>
            </a:r>
            <a:endParaRPr lang="en-US" altLang="ja-JP" sz="9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9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第</a:t>
            </a:r>
            <a:r>
              <a:rPr lang="en-US" altLang="ja-JP" sz="9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9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章「日本における地域通貨制度」泉留維より抜粋）</a:t>
            </a:r>
          </a:p>
        </p:txBody>
      </p:sp>
      <p:sp>
        <p:nvSpPr>
          <p:cNvPr id="35" name="円/楕円 34"/>
          <p:cNvSpPr/>
          <p:nvPr/>
        </p:nvSpPr>
        <p:spPr>
          <a:xfrm>
            <a:off x="3568700" y="2189163"/>
            <a:ext cx="1858963" cy="1860550"/>
          </a:xfrm>
          <a:prstGeom prst="ellipse">
            <a:avLst/>
          </a:prstGeom>
          <a:solidFill>
            <a:srgbClr val="FFFF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46" name="テキスト ボックス 45"/>
          <p:cNvSpPr txBox="1"/>
          <p:nvPr/>
        </p:nvSpPr>
        <p:spPr>
          <a:xfrm>
            <a:off x="3592513" y="3067050"/>
            <a:ext cx="1687512" cy="523875"/>
          </a:xfrm>
          <a:prstGeom prst="rect">
            <a:avLst/>
          </a:prstGeom>
          <a:noFill/>
        </p:spPr>
        <p:txBody>
          <a:bodyPr>
            <a:spAutoFit/>
          </a:bodyPr>
          <a:lstStyle/>
          <a:p>
            <a:pPr algn="ctr" fontAlgn="auto">
              <a:spcBef>
                <a:spcPts val="0"/>
              </a:spcBef>
              <a:spcAft>
                <a:spcPts val="0"/>
              </a:spcAft>
              <a:defRPr/>
            </a:pPr>
            <a:r>
              <a:rPr lang="ja-JP"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ありがとう</a:t>
            </a:r>
          </a:p>
          <a:p>
            <a:pPr algn="ctr" fontAlgn="auto">
              <a:spcBef>
                <a:spcPts val="0"/>
              </a:spcBef>
              <a:spcAft>
                <a:spcPts val="0"/>
              </a:spcAft>
              <a:defRPr/>
            </a:pPr>
            <a:r>
              <a:rPr lang="ja-JP"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徳島県藍住町</a:t>
            </a:r>
            <a:r>
              <a:rPr lang="ja-JP"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円/楕円 46"/>
          <p:cNvSpPr/>
          <p:nvPr/>
        </p:nvSpPr>
        <p:spPr>
          <a:xfrm>
            <a:off x="5386388" y="4329113"/>
            <a:ext cx="1858962" cy="1860550"/>
          </a:xfrm>
          <a:prstGeom prst="ellipse">
            <a:avLst/>
          </a:prstGeom>
          <a:solidFill>
            <a:srgbClr val="FFFF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48" name="テキスト ボックス 47"/>
          <p:cNvSpPr txBox="1"/>
          <p:nvPr/>
        </p:nvSpPr>
        <p:spPr>
          <a:xfrm>
            <a:off x="5367338" y="5208588"/>
            <a:ext cx="1893887" cy="522287"/>
          </a:xfrm>
          <a:prstGeom prst="rect">
            <a:avLst/>
          </a:prstGeom>
          <a:noFill/>
        </p:spPr>
        <p:txBody>
          <a:bodyPr>
            <a:spAutoFit/>
          </a:bodyPr>
          <a:lstStyle/>
          <a:p>
            <a:pPr algn="ctr" fontAlgn="auto">
              <a:spcBef>
                <a:spcPts val="0"/>
              </a:spcBef>
              <a:spcAft>
                <a:spcPts val="0"/>
              </a:spcAft>
              <a:defRPr/>
            </a:pPr>
            <a:r>
              <a:rPr lang="zh-TW"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周</a:t>
            </a:r>
          </a:p>
          <a:p>
            <a:pPr algn="ctr" fontAlgn="auto">
              <a:spcBef>
                <a:spcPts val="0"/>
              </a:spcBef>
              <a:spcAft>
                <a:spcPts val="0"/>
              </a:spcAft>
              <a:defRPr/>
            </a:pPr>
            <a:r>
              <a:rPr lang="zh-TW"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（静岡県袋井市）</a:t>
            </a:r>
            <a:endParaRPr lang="en-US" altLang="ja-JP"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角丸四角形吹き出し 48"/>
          <p:cNvSpPr/>
          <p:nvPr/>
        </p:nvSpPr>
        <p:spPr>
          <a:xfrm>
            <a:off x="3524250" y="4102100"/>
            <a:ext cx="1530350" cy="1270000"/>
          </a:xfrm>
          <a:prstGeom prst="wedgeRoundRectCallout">
            <a:avLst>
              <a:gd name="adj1" fmla="val -70951"/>
              <a:gd name="adj2" fmla="val 71836"/>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n w="28575">
                <a:solidFill>
                  <a:srgbClr val="7030A0"/>
                </a:solidFill>
              </a:ln>
            </a:endParaRPr>
          </a:p>
        </p:txBody>
      </p:sp>
      <p:sp>
        <p:nvSpPr>
          <p:cNvPr id="109578" name="テキスト ボックス 49"/>
          <p:cNvSpPr txBox="1">
            <a:spLocks noChangeArrowheads="1"/>
          </p:cNvSpPr>
          <p:nvPr/>
        </p:nvSpPr>
        <p:spPr bwMode="auto">
          <a:xfrm>
            <a:off x="3617913" y="4208463"/>
            <a:ext cx="1416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稼働している</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地域通貨は</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合計　</a:t>
            </a:r>
            <a:r>
              <a:rPr lang="en-US" altLang="ja-JP" sz="1400">
                <a:latin typeface="メイリオ" panose="020B0604030504040204" pitchFamily="50" charset="-128"/>
                <a:ea typeface="メイリオ" panose="020B0604030504040204" pitchFamily="50" charset="-128"/>
                <a:cs typeface="メイリオ" panose="020B0604030504040204" pitchFamily="50" charset="-128"/>
              </a:rPr>
              <a:t>259</a:t>
            </a:r>
            <a:endParaRPr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57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20" name="円/楕円 19"/>
          <p:cNvSpPr/>
          <p:nvPr/>
        </p:nvSpPr>
        <p:spPr>
          <a:xfrm>
            <a:off x="6532563" y="1760538"/>
            <a:ext cx="1860550" cy="1858962"/>
          </a:xfrm>
          <a:prstGeom prst="ellipse">
            <a:avLst/>
          </a:prstGeom>
          <a:solidFill>
            <a:srgbClr val="FFFFC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6" name="テキスト ボックス 25"/>
          <p:cNvSpPr txBox="1"/>
          <p:nvPr/>
        </p:nvSpPr>
        <p:spPr>
          <a:xfrm>
            <a:off x="6515100" y="2638425"/>
            <a:ext cx="1892300" cy="522288"/>
          </a:xfrm>
          <a:prstGeom prst="rect">
            <a:avLst/>
          </a:prstGeom>
          <a:noFill/>
        </p:spPr>
        <p:txBody>
          <a:bodyPr>
            <a:spAutoFit/>
          </a:bodyPr>
          <a:lstStyle/>
          <a:p>
            <a:pPr algn="ctr" fontAlgn="auto">
              <a:spcBef>
                <a:spcPts val="0"/>
              </a:spcBef>
              <a:spcAft>
                <a:spcPts val="0"/>
              </a:spcAft>
              <a:defRPr/>
            </a:pPr>
            <a:r>
              <a:rPr lang="ja-JP"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おむすび</a:t>
            </a:r>
            <a:endParaRPr lang="en-US" altLang="ja-JP"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defRPr/>
            </a:pPr>
            <a:r>
              <a:rPr lang="zh-TW"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北海道中標津町</a:t>
            </a:r>
            <a:r>
              <a:rPr lang="zh-TW" altLang="en-US"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7" name="図 26"/>
          <p:cNvPicPr/>
          <p:nvPr/>
        </p:nvPicPr>
        <p:blipFill>
          <a:blip r:embed="rId4" cstate="print">
            <a:extLst/>
          </a:blip>
          <a:srcRect/>
          <a:stretch>
            <a:fillRect/>
          </a:stretch>
        </p:blipFill>
        <p:spPr bwMode="auto">
          <a:xfrm>
            <a:off x="6747808" y="1207363"/>
            <a:ext cx="1426845" cy="1457325"/>
          </a:xfrm>
          <a:prstGeom prst="rect">
            <a:avLst/>
          </a:prstGeom>
          <a:ln>
            <a:noFill/>
          </a:ln>
          <a:effectLst>
            <a:softEdge rad="112500"/>
          </a:effectLst>
        </p:spPr>
      </p:pic>
      <p:pic>
        <p:nvPicPr>
          <p:cNvPr id="1028" name="Picture 4"/>
          <p:cNvPicPr>
            <a:picLocks noChangeAspect="1" noChangeArrowheads="1"/>
          </p:cNvPicPr>
          <p:nvPr/>
        </p:nvPicPr>
        <p:blipFill>
          <a:blip r:embed="rId5" cstate="print">
            <a:extLst/>
          </a:blip>
          <a:srcRect/>
          <a:stretch>
            <a:fillRect/>
          </a:stretch>
        </p:blipFill>
        <p:spPr bwMode="auto">
          <a:xfrm>
            <a:off x="5201524" y="3882805"/>
            <a:ext cx="2195513" cy="1255713"/>
          </a:xfrm>
          <a:prstGeom prst="rect">
            <a:avLst/>
          </a:prstGeom>
          <a:ln>
            <a:noFill/>
          </a:ln>
          <a:effectLst>
            <a:softEdge rad="112500"/>
          </a:effectLst>
          <a:extLst/>
        </p:spPr>
      </p:pic>
      <p:pic>
        <p:nvPicPr>
          <p:cNvPr id="5" name="図 4"/>
          <p:cNvPicPr>
            <a:picLocks noChangeAspect="1"/>
          </p:cNvPicPr>
          <p:nvPr/>
        </p:nvPicPr>
        <p:blipFill>
          <a:blip r:embed="rId6" cstate="print">
            <a:extLst/>
          </a:blip>
          <a:stretch>
            <a:fillRect/>
          </a:stretch>
        </p:blipFill>
        <p:spPr>
          <a:xfrm>
            <a:off x="3637477" y="1558759"/>
            <a:ext cx="1771650" cy="1447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コンテンツ プレースホルダー 2"/>
          <p:cNvSpPr>
            <a:spLocks noGrp="1"/>
          </p:cNvSpPr>
          <p:nvPr>
            <p:ph idx="1"/>
          </p:nvPr>
        </p:nvSpPr>
        <p:spPr>
          <a:xfrm>
            <a:off x="628650" y="742950"/>
            <a:ext cx="8228013" cy="538163"/>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世界の地域通貨</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48C4721-94E8-4460-90C1-9641EBF6369C}" type="slidenum">
              <a:rPr lang="ja-JP" altLang="en-US">
                <a:solidFill>
                  <a:srgbClr val="898989"/>
                </a:solidFill>
              </a:rPr>
              <a:pPr/>
              <a:t>52</a:t>
            </a:fld>
            <a:endParaRPr lang="en-US" altLang="ja-JP">
              <a:solidFill>
                <a:srgbClr val="898989"/>
              </a:solidFill>
            </a:endParaRPr>
          </a:p>
        </p:txBody>
      </p:sp>
      <p:graphicFrame>
        <p:nvGraphicFramePr>
          <p:cNvPr id="19" name="コンテンツ プレースホルダー 3"/>
          <p:cNvGraphicFramePr>
            <a:graphicFrameLocks/>
          </p:cNvGraphicFramePr>
          <p:nvPr>
            <p:extLst>
              <p:ext uri="{D42A27DB-BD31-4B8C-83A1-F6EECF244321}">
                <p14:modId xmlns:p14="http://schemas.microsoft.com/office/powerpoint/2010/main" val="2968786054"/>
              </p:ext>
            </p:extLst>
          </p:nvPr>
        </p:nvGraphicFramePr>
        <p:xfrm>
          <a:off x="628649" y="1457337"/>
          <a:ext cx="8050894" cy="4296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162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6" name="正方形/長方形 5"/>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105988" y="4137618"/>
            <a:ext cx="7380514" cy="782727"/>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角丸四角形 7"/>
          <p:cNvSpPr/>
          <p:nvPr/>
        </p:nvSpPr>
        <p:spPr>
          <a:xfrm>
            <a:off x="1123406" y="2705057"/>
            <a:ext cx="7380514" cy="782727"/>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66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地域通貨の選定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D5A6E48-BA59-4CFB-8452-B16BEAB7453F}" type="slidenum">
              <a:rPr lang="ja-JP" altLang="en-US">
                <a:solidFill>
                  <a:srgbClr val="898989"/>
                </a:solidFill>
              </a:rPr>
              <a:pPr/>
              <a:t>53</a:t>
            </a:fld>
            <a:endParaRPr lang="en-US" altLang="ja-JP">
              <a:solidFill>
                <a:srgbClr val="898989"/>
              </a:solidFill>
            </a:endParaRPr>
          </a:p>
        </p:txBody>
      </p:sp>
      <p:sp>
        <p:nvSpPr>
          <p:cNvPr id="5" name="テキスト ボックス 4"/>
          <p:cNvSpPr txBox="1"/>
          <p:nvPr/>
        </p:nvSpPr>
        <p:spPr>
          <a:xfrm>
            <a:off x="628650" y="1425575"/>
            <a:ext cx="8098491" cy="4555093"/>
          </a:xfrm>
          <a:prstGeom prst="rect">
            <a:avLst/>
          </a:prstGeom>
          <a:noFill/>
        </p:spPr>
        <p:txBody>
          <a:bodyPr wrap="square">
            <a:spAutoFit/>
          </a:bodyPr>
          <a:lstStyle/>
          <a:p>
            <a:pPr fontAlgn="auto">
              <a:spcBef>
                <a:spcPts val="0"/>
              </a:spcBef>
              <a:spcAft>
                <a:spcPts val="0"/>
              </a:spcAft>
              <a:defRPr/>
            </a:pPr>
            <a:r>
              <a:rPr lang="ja-JP" altLang="en-US" sz="2200" spc="-1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地域全体を見る（地域通貨がニーズに応える手段かを判断する）</a:t>
            </a:r>
          </a:p>
          <a:p>
            <a:pPr marL="285750" indent="-285750" fontAlgn="auto">
              <a:spcBef>
                <a:spcPts val="0"/>
              </a:spcBef>
              <a:spcAft>
                <a:spcPts val="0"/>
              </a:spcAft>
              <a:buFont typeface="Arial" panose="020B0604020202020204" pitchFamily="34" charset="0"/>
              <a:buChar char="•"/>
              <a:defRPr/>
            </a:pP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Wingdings" pitchFamily="2" charset="2"/>
              <a:buChar char="l"/>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地縁活動」で述べた地縁活動を活性化する方策に加えて、地域通貨</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が必要か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lnSpc>
                <a:spcPct val="200000"/>
              </a:lnSpc>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地域の住民は地縁に基づく日常的な助け合いでは難しい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、もう少し</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重い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、継続的な助け合いをしたいと望んでいる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buFont typeface="Wingdings" pitchFamily="2" charset="2"/>
              <a:buChar char="l"/>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有償ボランティアでなく、地域通貨の方が地域に適合しているか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lnSpc>
                <a:spcPct val="200000"/>
              </a:lnSpc>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助け合いを、お金に直結する有償ボランティアよりも</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、お金</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200150" lvl="2" indent="-285750" fontAlgn="auto">
              <a:spcBef>
                <a:spcPts val="0"/>
              </a:spcBef>
              <a:spcAft>
                <a:spcPts val="0"/>
              </a:spcAft>
              <a:defRP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関係がもう</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少し薄い、地域通貨という方法で行いたい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と望んで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いる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buFont typeface="Wingdings" pitchFamily="2" charset="2"/>
              <a:buChar char="l"/>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住民</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の気持ちに応え、地域通貨の世話をボランティア精神</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でやろうと</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fontAlgn="auto">
              <a:spcBef>
                <a:spcPts val="0"/>
              </a:spcBef>
              <a:spcAft>
                <a:spcPts val="0"/>
              </a:spcAft>
              <a:defRPr/>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人がいる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66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地域通貨の選定（続）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5B5DABA-43B4-446F-B791-10D634A05939}" type="slidenum">
              <a:rPr lang="ja-JP" altLang="en-US">
                <a:solidFill>
                  <a:srgbClr val="898989"/>
                </a:solidFill>
              </a:rPr>
              <a:pPr/>
              <a:t>54</a:t>
            </a:fld>
            <a:endParaRPr lang="en-US" altLang="ja-JP">
              <a:solidFill>
                <a:srgbClr val="898989"/>
              </a:solidFill>
            </a:endParaRPr>
          </a:p>
        </p:txBody>
      </p:sp>
      <p:sp>
        <p:nvSpPr>
          <p:cNvPr id="25" name="正方形/長方形 24"/>
          <p:cNvSpPr/>
          <p:nvPr/>
        </p:nvSpPr>
        <p:spPr>
          <a:xfrm>
            <a:off x="636588" y="1223963"/>
            <a:ext cx="7966075" cy="614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どの地域通貨が適しているかを判断する一つの基準</a:t>
            </a:r>
            <a:r>
              <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6" name="表 15"/>
          <p:cNvGraphicFramePr>
            <a:graphicFrameLocks noGrp="1"/>
          </p:cNvGraphicFramePr>
          <p:nvPr/>
        </p:nvGraphicFramePr>
        <p:xfrm>
          <a:off x="495300" y="1762125"/>
          <a:ext cx="8240714" cy="4291013"/>
        </p:xfrm>
        <a:graphic>
          <a:graphicData uri="http://schemas.openxmlformats.org/drawingml/2006/table">
            <a:tbl>
              <a:tblPr firstRow="1" bandRow="1">
                <a:tableStyleId>{5C22544A-7EE6-4342-B048-85BDC9FD1C3A}</a:tableStyleId>
              </a:tblPr>
              <a:tblGrid>
                <a:gridCol w="291019"/>
                <a:gridCol w="618140"/>
                <a:gridCol w="326854"/>
                <a:gridCol w="1610966"/>
                <a:gridCol w="1916275"/>
                <a:gridCol w="1797605"/>
                <a:gridCol w="1679855"/>
              </a:tblGrid>
              <a:tr h="1324910">
                <a:tc>
                  <a:txBody>
                    <a:bodyPr/>
                    <a:lstStyle/>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種　　別</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vert="eaVert" anchor="ctr">
                    <a:lnR w="12700" cap="flat" cmpd="sng" algn="ctr">
                      <a:solidFill>
                        <a:schemeClr val="accent1"/>
                      </a:solidFill>
                      <a:prstDash val="solid"/>
                      <a:round/>
                      <a:headEnd type="none" w="med" len="med"/>
                      <a:tailEnd type="none" w="med" len="med"/>
                    </a:lnR>
                  </a:tcPr>
                </a:tc>
                <a:tc>
                  <a:txBody>
                    <a:bodyPr/>
                    <a:lstStyle/>
                    <a:p>
                      <a:pPr algn="ct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vert="eaVert"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lToBr w="12700" cap="flat" cmpd="sng" algn="ctr">
                      <a:solidFill>
                        <a:schemeClr val="bg1"/>
                      </a:solidFill>
                      <a:prstDash val="solid"/>
                      <a:round/>
                      <a:headEnd type="none" w="med" len="med"/>
                      <a:tailEnd type="none" w="med" len="med"/>
                    </a:lnTlToBr>
                  </a:tcPr>
                </a:tc>
                <a:tc>
                  <a:txBody>
                    <a:bodyPr/>
                    <a:lstStyle/>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近隣の絆</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vert="eaVert" anchor="ctr">
                    <a:lnL w="12700" cap="flat" cmpd="sng" algn="ctr">
                      <a:solidFill>
                        <a:schemeClr val="accent1"/>
                      </a:solidFill>
                      <a:prstDash val="solid"/>
                      <a:round/>
                      <a:headEnd type="none" w="med" len="med"/>
                      <a:tailEnd type="none" w="med" len="med"/>
                    </a:lnL>
                  </a:tcPr>
                </a:tc>
                <a:tc>
                  <a:txBody>
                    <a:bodyPr/>
                    <a:lstStyle/>
                    <a:p>
                      <a:pPr algn="ct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lnR w="12700" cap="flat" cmpd="sng" algn="ctr">
                      <a:solidFill>
                        <a:schemeClr val="accent1"/>
                      </a:solidFill>
                      <a:prstDash val="solid"/>
                      <a:round/>
                      <a:headEnd type="none" w="med" len="med"/>
                      <a:tailEnd type="none" w="med" len="med"/>
                    </a:lnR>
                  </a:tcPr>
                </a:tc>
                <a:tc>
                  <a:txBody>
                    <a:bodyPr/>
                    <a:lstStyle/>
                    <a:p>
                      <a:pPr algn="l"/>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l"/>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かなり</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薄い</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lnL w="12700" cap="flat" cmpd="sng" algn="ctr">
                      <a:solidFill>
                        <a:schemeClr val="accent1"/>
                      </a:solidFill>
                      <a:prstDash val="solid"/>
                      <a:round/>
                      <a:headEnd type="none" w="med" len="med"/>
                      <a:tailEnd type="none" w="med" len="med"/>
                    </a:lnL>
                  </a:tcPr>
                </a:tc>
              </a:tr>
              <a:tr h="988701">
                <a:tc gridSpan="3">
                  <a:txBody>
                    <a:bodyPr/>
                    <a:lstStyle/>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感謝表示</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通貨</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ja-JP" altLang="en-US" sz="4000" b="0" dirty="0" smtClean="0"/>
                        <a:t>◎</a:t>
                      </a:r>
                      <a:endParaRPr kumimoji="1" lang="ja-JP" altLang="en-US" sz="4000" b="0" dirty="0"/>
                    </a:p>
                  </a:txBody>
                  <a:tcPr marL="91433" marR="91433"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r>
              <a:tr h="988701">
                <a:tc gridSpan="3">
                  <a:txBody>
                    <a:bodyPr/>
                    <a:lstStyle/>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時間単位の</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通貨</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tc>
                <a:tc hMerge="1">
                  <a:txBody>
                    <a:bodyPr/>
                    <a:lstStyle/>
                    <a:p>
                      <a:endParaRPr kumimoji="1" lang="ja-JP" altLang="en-US"/>
                    </a:p>
                  </a:txBody>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dirty="0" smtClean="0"/>
                        <a:t>○</a:t>
                      </a:r>
                    </a:p>
                  </a:txBody>
                  <a:tcPr marL="91433" marR="91433" marT="45726" marB="45726" anchor="ctr"/>
                </a:tc>
              </a:tr>
              <a:tr h="988701">
                <a:tc gridSpan="3">
                  <a:txBody>
                    <a:bodyPr/>
                    <a:lstStyle/>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経済価値</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交換通貨</a:t>
                      </a:r>
                      <a:endPar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a:txBody>
                  <a:tcPr marL="91433" marR="91433" marT="45726" marB="45726" anchor="ct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ja-JP" altLang="en-US" sz="4000" b="0" dirty="0" smtClean="0"/>
                        <a:t>△</a:t>
                      </a:r>
                      <a:endParaRPr kumimoji="1" lang="ja-JP" altLang="en-US" sz="4000" b="0" dirty="0"/>
                    </a:p>
                  </a:txBody>
                  <a:tcPr marL="91433" marR="91433" marT="45726" marB="45726" anchor="ctr"/>
                </a:tc>
                <a:tc>
                  <a:txBody>
                    <a:bodyPr/>
                    <a:lstStyle/>
                    <a:p>
                      <a:pPr algn="ctr"/>
                      <a:r>
                        <a:rPr kumimoji="1" lang="ja-JP" altLang="en-US" sz="4000" b="0" dirty="0" smtClean="0"/>
                        <a:t>△</a:t>
                      </a:r>
                      <a:endParaRPr kumimoji="1" lang="ja-JP" altLang="en-US" sz="4000" b="0" dirty="0"/>
                    </a:p>
                  </a:txBody>
                  <a:tcPr marL="91433" marR="91433" marT="45726" marB="45726" anchor="ctr"/>
                </a:tc>
                <a:tc>
                  <a:txBody>
                    <a:bodyPr/>
                    <a:lstStyle/>
                    <a:p>
                      <a:pPr algn="ctr"/>
                      <a:r>
                        <a:rPr kumimoji="1" lang="ja-JP" altLang="en-US" sz="4000" b="0" dirty="0" smtClean="0"/>
                        <a:t>○</a:t>
                      </a:r>
                      <a:endParaRPr kumimoji="1" lang="ja-JP" altLang="en-US" sz="4000" b="0" dirty="0"/>
                    </a:p>
                  </a:txBody>
                  <a:tcPr marL="91433" marR="91433" marT="45726" marB="45726" anchor="ctr"/>
                </a:tc>
                <a:tc>
                  <a:txBody>
                    <a:bodyPr/>
                    <a:lstStyle/>
                    <a:p>
                      <a:pPr algn="ctr"/>
                      <a:r>
                        <a:rPr kumimoji="1" lang="ja-JP" altLang="en-US" sz="4000" b="0" dirty="0" smtClean="0"/>
                        <a:t>◎</a:t>
                      </a:r>
                      <a:endParaRPr kumimoji="1" lang="ja-JP" altLang="en-US" sz="4000" b="0" dirty="0"/>
                    </a:p>
                  </a:txBody>
                  <a:tcPr marL="91433" marR="91433" marT="45726" marB="45726" anchor="ctr"/>
                </a:tc>
              </a:tr>
            </a:tbl>
          </a:graphicData>
        </a:graphic>
      </p:graphicFrame>
      <p:sp>
        <p:nvSpPr>
          <p:cNvPr id="11575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17" name="直角三角形 16"/>
          <p:cNvSpPr/>
          <p:nvPr/>
        </p:nvSpPr>
        <p:spPr>
          <a:xfrm>
            <a:off x="1749892" y="2089446"/>
            <a:ext cx="6962308" cy="742323"/>
          </a:xfrm>
          <a:prstGeom prst="rtTriangle">
            <a:avLst/>
          </a:prstGeom>
          <a:gradFill flip="none" rotWithShape="1">
            <a:gsLst>
              <a:gs pos="65000">
                <a:schemeClr val="accent1">
                  <a:lumMod val="50000"/>
                </a:schemeClr>
              </a:gs>
              <a:gs pos="47000">
                <a:srgbClr val="FFFFFF"/>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15760" name="テキスト ボックス 17"/>
          <p:cNvSpPr txBox="1">
            <a:spLocks noChangeArrowheads="1"/>
          </p:cNvSpPr>
          <p:nvPr/>
        </p:nvSpPr>
        <p:spPr bwMode="auto">
          <a:xfrm>
            <a:off x="1812925" y="2235200"/>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ある程度</a:t>
            </a:r>
            <a:endParaRPr lang="en-US" altLang="ja-JP"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濃い</a:t>
            </a:r>
          </a:p>
        </p:txBody>
      </p:sp>
      <p:sp>
        <p:nvSpPr>
          <p:cNvPr id="9" name="正方形/長方形 8"/>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1" name="正方形/長方形 10"/>
          <p:cNvSpPr/>
          <p:nvPr/>
        </p:nvSpPr>
        <p:spPr>
          <a:xfrm>
            <a:off x="1749892" y="2831769"/>
            <a:ext cx="6986914" cy="237330"/>
          </a:xfrm>
          <a:prstGeom prst="rect">
            <a:avLst/>
          </a:prstGeom>
          <a:gradFill flip="none" rotWithShape="1">
            <a:gsLst>
              <a:gs pos="65000">
                <a:schemeClr val="accent1">
                  <a:lumMod val="50000"/>
                </a:schemeClr>
              </a:gs>
              <a:gs pos="47000">
                <a:srgbClr val="FFFFFF"/>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立ち上げのステップ（例）</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2CACBCE-250B-41D5-A0ED-48989C42DB45}" type="slidenum">
              <a:rPr lang="ja-JP" altLang="en-US">
                <a:solidFill>
                  <a:srgbClr val="898989"/>
                </a:solidFill>
              </a:rPr>
              <a:pPr/>
              <a:t>55</a:t>
            </a:fld>
            <a:endParaRPr lang="en-US" altLang="ja-JP">
              <a:solidFill>
                <a:srgbClr val="898989"/>
              </a:solidFill>
            </a:endParaRPr>
          </a:p>
        </p:txBody>
      </p:sp>
      <p:sp>
        <p:nvSpPr>
          <p:cNvPr id="117763" name="テキスト ボックス 4"/>
          <p:cNvSpPr txBox="1">
            <a:spLocks noChangeArrowheads="1"/>
          </p:cNvSpPr>
          <p:nvPr/>
        </p:nvSpPr>
        <p:spPr bwMode="auto">
          <a:xfrm>
            <a:off x="1117600" y="1338263"/>
            <a:ext cx="5006499"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理念を確定する</a:t>
            </a: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仲間づくり</a:t>
            </a: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代表者の決定と事務局の確立</a:t>
            </a:r>
          </a:p>
          <a:p>
            <a:pPr>
              <a:spcBef>
                <a:spcPts val="600"/>
              </a:spcBef>
              <a:buFontTx/>
              <a:buAutoNum type="circleNumDbPlain"/>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通貨</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の名前の決定・単位の決定</a:t>
            </a: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規約の作成</a:t>
            </a: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事務局に必要なものの準備をする</a:t>
            </a: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取り組みを展開するための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組織づくり</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会員を募る</a:t>
            </a:r>
          </a:p>
          <a:p>
            <a:pPr>
              <a:spcBef>
                <a:spcPts val="600"/>
              </a:spcBef>
              <a:buFontTx/>
              <a:buAutoNum type="circleNumDbPlain"/>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支援者</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・組織の拡大</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FontTx/>
              <a:buAutoNum type="circleNumDbPlain"/>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行政、地元関係組織の理解</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⑪　実施の細目検討・施行</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⑫　立ち上げ総会の開催</a:t>
            </a:r>
          </a:p>
        </p:txBody>
      </p:sp>
      <p:sp>
        <p:nvSpPr>
          <p:cNvPr id="1177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3-3.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地域通貨</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有償ボランティア</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426" name="テキスト ボックス 3"/>
          <p:cNvSpPr txBox="1">
            <a:spLocks noChangeArrowheads="1"/>
          </p:cNvSpPr>
          <p:nvPr/>
        </p:nvSpPr>
        <p:spPr bwMode="auto">
          <a:xfrm>
            <a:off x="1260475" y="4051300"/>
            <a:ext cx="662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謝礼金を払うことによってボランティアの</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サービスを受けやすくするための仕組み</a:t>
            </a:r>
          </a:p>
        </p:txBody>
      </p:sp>
      <p:sp>
        <p:nvSpPr>
          <p:cNvPr id="10342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296568-8301-4315-97D4-B016728D2587}" type="slidenum">
              <a:rPr lang="ja-JP" altLang="en-US">
                <a:solidFill>
                  <a:srgbClr val="898989"/>
                </a:solidFill>
              </a:rPr>
              <a:pPr/>
              <a:t>56</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1935607" y="1290917"/>
            <a:ext cx="5967422" cy="56400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1452282" y="3015214"/>
            <a:ext cx="1721223" cy="8606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6817658" y="3015214"/>
            <a:ext cx="1721223" cy="8606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4206623" y="4479022"/>
            <a:ext cx="1721223" cy="8606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5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仕組みのモデル</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C22548F-D577-4BA4-806E-2280ECC1EAAA}" type="slidenum">
              <a:rPr lang="ja-JP" altLang="en-US">
                <a:solidFill>
                  <a:srgbClr val="898989"/>
                </a:solidFill>
              </a:rPr>
              <a:pPr/>
              <a:t>57</a:t>
            </a:fld>
            <a:endParaRPr lang="en-US" altLang="ja-JP">
              <a:solidFill>
                <a:srgbClr val="898989"/>
              </a:solidFill>
            </a:endParaRPr>
          </a:p>
        </p:txBody>
      </p:sp>
      <p:sp>
        <p:nvSpPr>
          <p:cNvPr id="30" name="テキスト ボックス 29"/>
          <p:cNvSpPr txBox="1"/>
          <p:nvPr/>
        </p:nvSpPr>
        <p:spPr>
          <a:xfrm>
            <a:off x="7599363" y="4616536"/>
            <a:ext cx="1208087" cy="339725"/>
          </a:xfrm>
          <a:prstGeom prst="rect">
            <a:avLst/>
          </a:prstGeom>
          <a:noFill/>
        </p:spPr>
        <p:txBody>
          <a:bodyPr>
            <a:spAutoFit/>
          </a:bodyPr>
          <a:lstStyle/>
          <a:p>
            <a:pPr fontAlgn="auto">
              <a:spcBef>
                <a:spcPts val="0"/>
              </a:spcBef>
              <a:spcAft>
                <a:spcPts val="0"/>
              </a:spcAft>
              <a:defRPr/>
            </a:pPr>
            <a:r>
              <a:rPr lang="ja-JP" altLang="en-US" sz="16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車で送迎</a:t>
            </a:r>
          </a:p>
        </p:txBody>
      </p:sp>
      <p:sp>
        <p:nvSpPr>
          <p:cNvPr id="31" name="テキスト ボックス 30"/>
          <p:cNvSpPr txBox="1"/>
          <p:nvPr/>
        </p:nvSpPr>
        <p:spPr>
          <a:xfrm>
            <a:off x="1098550" y="4630824"/>
            <a:ext cx="1308100" cy="338137"/>
          </a:xfrm>
          <a:prstGeom prst="rect">
            <a:avLst/>
          </a:prstGeom>
          <a:noFill/>
        </p:spPr>
        <p:txBody>
          <a:bodyPr>
            <a:spAutoFit/>
          </a:bodyPr>
          <a:lstStyle/>
          <a:p>
            <a:pPr algn="r" fontAlgn="auto">
              <a:spcBef>
                <a:spcPts val="0"/>
              </a:spcBef>
              <a:spcAft>
                <a:spcPts val="0"/>
              </a:spcAft>
              <a:defRPr/>
            </a:pPr>
            <a:r>
              <a:rPr lang="ja-JP" altLang="en-US" sz="16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墨絵指導</a:t>
            </a:r>
          </a:p>
        </p:txBody>
      </p:sp>
      <p:sp>
        <p:nvSpPr>
          <p:cNvPr id="33" name="テキスト ボックス 32"/>
          <p:cNvSpPr txBox="1"/>
          <p:nvPr/>
        </p:nvSpPr>
        <p:spPr>
          <a:xfrm>
            <a:off x="4210050" y="3822971"/>
            <a:ext cx="1660525" cy="307975"/>
          </a:xfrm>
          <a:prstGeom prst="rect">
            <a:avLst/>
          </a:prstGeom>
          <a:noFill/>
        </p:spPr>
        <p:txBody>
          <a:bodyPr>
            <a:spAutoFit/>
          </a:bodyPr>
          <a:lstStyle/>
          <a:p>
            <a:pPr algn="ctr" fontAlgn="auto">
              <a:spcBef>
                <a:spcPts val="0"/>
              </a:spcBef>
              <a:spcAft>
                <a:spcPts val="0"/>
              </a:spcAft>
              <a:defRPr/>
            </a:pP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円券</a:t>
            </a:r>
          </a:p>
        </p:txBody>
      </p:sp>
      <p:sp>
        <p:nvSpPr>
          <p:cNvPr id="38" name="テキスト ボックス 37"/>
          <p:cNvSpPr txBox="1"/>
          <p:nvPr/>
        </p:nvSpPr>
        <p:spPr>
          <a:xfrm>
            <a:off x="5918200" y="3987886"/>
            <a:ext cx="1042988" cy="306388"/>
          </a:xfrm>
          <a:prstGeom prst="rect">
            <a:avLst/>
          </a:prstGeom>
          <a:noFill/>
        </p:spPr>
        <p:txBody>
          <a:bodyPr>
            <a:spAutoFit/>
          </a:bodyPr>
          <a:lstStyle/>
          <a:p>
            <a:pPr algn="r" fontAlgn="auto">
              <a:spcBef>
                <a:spcPts val="0"/>
              </a:spcBef>
              <a:spcAft>
                <a:spcPts val="0"/>
              </a:spcAft>
              <a:defRPr/>
            </a:pP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円券</a:t>
            </a:r>
          </a:p>
        </p:txBody>
      </p:sp>
      <p:sp>
        <p:nvSpPr>
          <p:cNvPr id="39" name="テキスト ボックス 38"/>
          <p:cNvSpPr txBox="1"/>
          <p:nvPr/>
        </p:nvSpPr>
        <p:spPr>
          <a:xfrm>
            <a:off x="4137025" y="2164034"/>
            <a:ext cx="3194050" cy="306387"/>
          </a:xfrm>
          <a:prstGeom prst="rect">
            <a:avLst/>
          </a:prstGeom>
          <a:noFill/>
        </p:spPr>
        <p:txBody>
          <a:bodyPr>
            <a:spAutoFit/>
          </a:bodyPr>
          <a:lstStyle/>
          <a:p>
            <a:pPr fontAlgn="auto">
              <a:spcBef>
                <a:spcPts val="0"/>
              </a:spcBef>
              <a:spcAft>
                <a:spcPts val="0"/>
              </a:spcAft>
              <a:defRPr/>
            </a:pP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円券をＡ会員が購入</a:t>
            </a:r>
          </a:p>
        </p:txBody>
      </p:sp>
      <p:sp>
        <p:nvSpPr>
          <p:cNvPr id="41" name="テキスト ボックス 40"/>
          <p:cNvSpPr txBox="1"/>
          <p:nvPr/>
        </p:nvSpPr>
        <p:spPr>
          <a:xfrm>
            <a:off x="4216400" y="2895871"/>
            <a:ext cx="1660525" cy="338138"/>
          </a:xfrm>
          <a:prstGeom prst="rect">
            <a:avLst/>
          </a:prstGeom>
          <a:noFill/>
        </p:spPr>
        <p:txBody>
          <a:bodyPr>
            <a:spAutoFit/>
          </a:bodyPr>
          <a:lstStyle/>
          <a:p>
            <a:pPr algn="ctr" fontAlgn="auto">
              <a:spcBef>
                <a:spcPts val="0"/>
              </a:spcBef>
              <a:spcAft>
                <a:spcPts val="0"/>
              </a:spcAft>
              <a:defRPr/>
            </a:pPr>
            <a:r>
              <a:rPr lang="ja-JP" altLang="en-US" sz="1600" dirty="0">
                <a:solidFill>
                  <a:schemeClr val="accent5">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庭掃除</a:t>
            </a:r>
          </a:p>
        </p:txBody>
      </p:sp>
      <p:sp>
        <p:nvSpPr>
          <p:cNvPr id="45" name="テキスト ボックス 44"/>
          <p:cNvSpPr txBox="1"/>
          <p:nvPr/>
        </p:nvSpPr>
        <p:spPr>
          <a:xfrm>
            <a:off x="257175" y="2032271"/>
            <a:ext cx="2457450" cy="522288"/>
          </a:xfrm>
          <a:prstGeom prst="rect">
            <a:avLst/>
          </a:prstGeom>
          <a:noFill/>
        </p:spPr>
        <p:txBody>
          <a:bodyPr>
            <a:spAutoFit/>
          </a:bodyPr>
          <a:lstStyle/>
          <a:p>
            <a:pPr algn="r" fontAlgn="auto">
              <a:spcBef>
                <a:spcPts val="0"/>
              </a:spcBef>
              <a:spcAft>
                <a:spcPts val="0"/>
              </a:spcAft>
              <a:defRPr/>
            </a:pP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円券を換金　</a:t>
            </a: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650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　　</a:t>
            </a:r>
            <a:endPar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Bef>
                <a:spcPts val="0"/>
              </a:spcBef>
              <a:spcAft>
                <a:spcPts val="0"/>
              </a:spcAft>
              <a:defRPr/>
            </a:pP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の事務費　</a:t>
            </a: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a:t>
            </a:r>
          </a:p>
        </p:txBody>
      </p:sp>
      <p:sp>
        <p:nvSpPr>
          <p:cNvPr id="52" name="左矢印 51"/>
          <p:cNvSpPr/>
          <p:nvPr/>
        </p:nvSpPr>
        <p:spPr>
          <a:xfrm rot="8740327">
            <a:off x="2116138" y="2240234"/>
            <a:ext cx="1536700" cy="436562"/>
          </a:xfrm>
          <a:prstGeom prst="leftArrow">
            <a:avLst>
              <a:gd name="adj1" fmla="val 50000"/>
              <a:gd name="adj2" fmla="val 731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53" name="左矢印 52"/>
          <p:cNvSpPr/>
          <p:nvPr/>
        </p:nvSpPr>
        <p:spPr>
          <a:xfrm rot="8740327" flipH="1" flipV="1">
            <a:off x="2843213" y="2240234"/>
            <a:ext cx="1536700" cy="436562"/>
          </a:xfrm>
          <a:prstGeom prst="leftArrow">
            <a:avLst>
              <a:gd name="adj1" fmla="val 50000"/>
              <a:gd name="adj2" fmla="val 731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55" name="左矢印 54"/>
          <p:cNvSpPr/>
          <p:nvPr/>
        </p:nvSpPr>
        <p:spPr>
          <a:xfrm rot="12806437">
            <a:off x="2681288" y="4308561"/>
            <a:ext cx="1536700" cy="436563"/>
          </a:xfrm>
          <a:prstGeom prst="leftArrow">
            <a:avLst>
              <a:gd name="adj1" fmla="val 50000"/>
              <a:gd name="adj2" fmla="val 731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56" name="左矢印 55"/>
          <p:cNvSpPr/>
          <p:nvPr/>
        </p:nvSpPr>
        <p:spPr>
          <a:xfrm rot="12806437" flipH="1" flipV="1">
            <a:off x="2116138" y="4468899"/>
            <a:ext cx="1536700" cy="436562"/>
          </a:xfrm>
          <a:prstGeom prst="leftArrow">
            <a:avLst>
              <a:gd name="adj1" fmla="val 50000"/>
              <a:gd name="adj2" fmla="val 73111"/>
            </a:avLst>
          </a:prstGeom>
          <a:solidFill>
            <a:schemeClr val="accent1">
              <a:lumMod val="60000"/>
              <a:lumOff val="40000"/>
            </a:schemeClr>
          </a:solid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57" name="左矢印 56"/>
          <p:cNvSpPr/>
          <p:nvPr/>
        </p:nvSpPr>
        <p:spPr>
          <a:xfrm rot="8793563" flipV="1">
            <a:off x="6048375" y="4308561"/>
            <a:ext cx="1536700" cy="436563"/>
          </a:xfrm>
          <a:prstGeom prst="leftArrow">
            <a:avLst>
              <a:gd name="adj1" fmla="val 50000"/>
              <a:gd name="adj2" fmla="val 731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58" name="左矢印 57"/>
          <p:cNvSpPr/>
          <p:nvPr/>
        </p:nvSpPr>
        <p:spPr>
          <a:xfrm rot="8793563" flipH="1">
            <a:off x="6502400" y="4554624"/>
            <a:ext cx="1536700" cy="436562"/>
          </a:xfrm>
          <a:prstGeom prst="leftArrow">
            <a:avLst>
              <a:gd name="adj1" fmla="val 50000"/>
              <a:gd name="adj2" fmla="val 73111"/>
            </a:avLst>
          </a:prstGeom>
          <a:solidFill>
            <a:schemeClr val="accent1">
              <a:lumMod val="60000"/>
              <a:lumOff val="40000"/>
            </a:schemeClr>
          </a:solid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59" name="テキスト ボックス 58"/>
          <p:cNvSpPr txBox="1"/>
          <p:nvPr/>
        </p:nvSpPr>
        <p:spPr>
          <a:xfrm>
            <a:off x="3071813" y="3987886"/>
            <a:ext cx="1044575" cy="306388"/>
          </a:xfrm>
          <a:prstGeom prst="rect">
            <a:avLst/>
          </a:prstGeom>
          <a:noFill/>
        </p:spPr>
        <p:txBody>
          <a:bodyPr>
            <a:spAutoFit/>
          </a:bodyPr>
          <a:lstStyle/>
          <a:p>
            <a:pPr algn="r" fontAlgn="auto">
              <a:spcBef>
                <a:spcPts val="0"/>
              </a:spcBef>
              <a:spcAft>
                <a:spcPts val="0"/>
              </a:spcAft>
              <a:defRPr/>
            </a:pPr>
            <a:r>
              <a:rPr lang="en-US" altLang="ja-JP"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400"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円券</a:t>
            </a:r>
          </a:p>
        </p:txBody>
      </p:sp>
      <p:sp>
        <p:nvSpPr>
          <p:cNvPr id="61" name="左矢印 60"/>
          <p:cNvSpPr/>
          <p:nvPr/>
        </p:nvSpPr>
        <p:spPr>
          <a:xfrm rot="10800000" flipH="1">
            <a:off x="3524250" y="3543571"/>
            <a:ext cx="2865438" cy="436563"/>
          </a:xfrm>
          <a:prstGeom prst="leftArrow">
            <a:avLst>
              <a:gd name="adj1" fmla="val 50000"/>
              <a:gd name="adj2" fmla="val 731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62" name="左矢印 61"/>
          <p:cNvSpPr/>
          <p:nvPr/>
        </p:nvSpPr>
        <p:spPr>
          <a:xfrm rot="10800000" flipV="1">
            <a:off x="3481388" y="3153046"/>
            <a:ext cx="2908300" cy="436563"/>
          </a:xfrm>
          <a:prstGeom prst="leftArrow">
            <a:avLst>
              <a:gd name="adj1" fmla="val 50000"/>
              <a:gd name="adj2" fmla="val 73111"/>
            </a:avLst>
          </a:prstGeom>
          <a:solidFill>
            <a:schemeClr val="accent1">
              <a:lumMod val="60000"/>
              <a:lumOff val="40000"/>
            </a:schemeClr>
          </a:solid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2187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121880" name="テキスト ボックス 25"/>
          <p:cNvSpPr txBox="1">
            <a:spLocks noChangeArrowheads="1"/>
          </p:cNvSpPr>
          <p:nvPr/>
        </p:nvSpPr>
        <p:spPr bwMode="auto">
          <a:xfrm>
            <a:off x="3690938" y="2430734"/>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a:t>①</a:t>
            </a:r>
            <a:endParaRPr lang="ja-JP" altLang="en-US"/>
          </a:p>
        </p:txBody>
      </p:sp>
      <p:sp>
        <p:nvSpPr>
          <p:cNvPr id="121881" name="テキスト ボックス 31"/>
          <p:cNvSpPr txBox="1">
            <a:spLocks noChangeArrowheads="1"/>
          </p:cNvSpPr>
          <p:nvPr/>
        </p:nvSpPr>
        <p:spPr bwMode="auto">
          <a:xfrm>
            <a:off x="2659063" y="1992584"/>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a:t>⑤</a:t>
            </a:r>
            <a:endParaRPr lang="ja-JP" altLang="en-US"/>
          </a:p>
        </p:txBody>
      </p:sp>
      <p:sp>
        <p:nvSpPr>
          <p:cNvPr id="121882" name="テキスト ボックス 33"/>
          <p:cNvSpPr txBox="1">
            <a:spLocks noChangeArrowheads="1"/>
          </p:cNvSpPr>
          <p:nvPr/>
        </p:nvSpPr>
        <p:spPr bwMode="auto">
          <a:xfrm>
            <a:off x="3490913" y="4202199"/>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a:t>②</a:t>
            </a:r>
            <a:endParaRPr lang="ja-JP" altLang="en-US"/>
          </a:p>
        </p:txBody>
      </p:sp>
      <p:sp>
        <p:nvSpPr>
          <p:cNvPr id="121883" name="テキスト ボックス 34"/>
          <p:cNvSpPr txBox="1">
            <a:spLocks noChangeArrowheads="1"/>
          </p:cNvSpPr>
          <p:nvPr/>
        </p:nvSpPr>
        <p:spPr bwMode="auto">
          <a:xfrm>
            <a:off x="5492750" y="3824559"/>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a:t>④</a:t>
            </a:r>
            <a:endParaRPr lang="ja-JP" altLang="en-US"/>
          </a:p>
        </p:txBody>
      </p:sp>
      <p:sp>
        <p:nvSpPr>
          <p:cNvPr id="121884" name="テキスト ボックス 35"/>
          <p:cNvSpPr txBox="1">
            <a:spLocks noChangeArrowheads="1"/>
          </p:cNvSpPr>
          <p:nvPr/>
        </p:nvSpPr>
        <p:spPr bwMode="auto">
          <a:xfrm>
            <a:off x="6270625" y="4218074"/>
            <a:ext cx="49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a:t>③</a:t>
            </a:r>
            <a:endParaRPr lang="ja-JP" altLang="en-US"/>
          </a:p>
        </p:txBody>
      </p:sp>
      <p:sp>
        <p:nvSpPr>
          <p:cNvPr id="37" name="正方形/長方形 3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2" name="テキスト ボックス 31"/>
          <p:cNvSpPr txBox="1"/>
          <p:nvPr/>
        </p:nvSpPr>
        <p:spPr>
          <a:xfrm>
            <a:off x="901337" y="5448747"/>
            <a:ext cx="7615646" cy="738664"/>
          </a:xfrm>
          <a:prstGeom prst="rect">
            <a:avLst/>
          </a:prstGeom>
          <a:noFill/>
        </p:spPr>
        <p:txBody>
          <a:bodyPr wrap="square" rtlCol="0">
            <a:spAutoFit/>
          </a:bodyPr>
          <a:lstStyle/>
          <a:p>
            <a:r>
              <a:rPr kumimoji="1" lang="en-US" altLang="ja-JP" sz="1400" dirty="0" smtClean="0">
                <a:latin typeface="メイリオ" pitchFamily="50" charset="-128"/>
                <a:ea typeface="メイリオ" pitchFamily="50" charset="-128"/>
                <a:cs typeface="メイリオ" pitchFamily="50" charset="-128"/>
              </a:rPr>
              <a:t>※</a:t>
            </a:r>
            <a:r>
              <a:rPr kumimoji="1" lang="ja-JP" altLang="en-US" sz="1400" dirty="0" smtClean="0">
                <a:latin typeface="メイリオ" pitchFamily="50" charset="-128"/>
                <a:ea typeface="メイリオ" pitchFamily="50" charset="-128"/>
                <a:cs typeface="メイリオ" pitchFamily="50" charset="-128"/>
              </a:rPr>
              <a:t>この図面は換金する会員のみが事務費用を負担する仕組みの例を描いているが、日本の</a:t>
            </a:r>
            <a:endParaRPr kumimoji="1"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kumimoji="1" lang="ja-JP" altLang="en-US" sz="1400" dirty="0" smtClean="0">
                <a:latin typeface="メイリオ" pitchFamily="50" charset="-128"/>
                <a:ea typeface="メイリオ" pitchFamily="50" charset="-128"/>
                <a:cs typeface="メイリオ" pitchFamily="50" charset="-128"/>
              </a:rPr>
              <a:t>多くの</a:t>
            </a:r>
            <a:r>
              <a:rPr kumimoji="1" lang="en-US" altLang="ja-JP" sz="1400" dirty="0" smtClean="0">
                <a:latin typeface="メイリオ" pitchFamily="50" charset="-128"/>
                <a:ea typeface="メイリオ" pitchFamily="50" charset="-128"/>
                <a:cs typeface="メイリオ" pitchFamily="50" charset="-128"/>
              </a:rPr>
              <a:t>NPO</a:t>
            </a:r>
            <a:r>
              <a:rPr kumimoji="1" lang="ja-JP" altLang="en-US" sz="1400" dirty="0" smtClean="0">
                <a:latin typeface="メイリオ" pitchFamily="50" charset="-128"/>
                <a:ea typeface="メイリオ" pitchFamily="50" charset="-128"/>
                <a:cs typeface="メイリオ" pitchFamily="50" charset="-128"/>
              </a:rPr>
              <a:t>はサービスの利用を必ず</a:t>
            </a:r>
            <a:r>
              <a:rPr kumimoji="1" lang="en-US" altLang="ja-JP" sz="1400" dirty="0" smtClean="0">
                <a:latin typeface="メイリオ" pitchFamily="50" charset="-128"/>
                <a:ea typeface="メイリオ" pitchFamily="50" charset="-128"/>
                <a:cs typeface="メイリオ" pitchFamily="50" charset="-128"/>
              </a:rPr>
              <a:t>NPO</a:t>
            </a:r>
            <a:r>
              <a:rPr kumimoji="1" lang="ja-JP" altLang="en-US" sz="1400" dirty="0" smtClean="0">
                <a:latin typeface="メイリオ" pitchFamily="50" charset="-128"/>
                <a:ea typeface="メイリオ" pitchFamily="50" charset="-128"/>
                <a:cs typeface="メイリオ" pitchFamily="50" charset="-128"/>
              </a:rPr>
              <a:t>が仲介し、その謝礼金の一定額を事務費として</a:t>
            </a:r>
            <a:endParaRPr kumimoji="1" lang="en-US" altLang="ja-JP" sz="1400" dirty="0" smtClean="0">
              <a:latin typeface="メイリオ" pitchFamily="50" charset="-128"/>
              <a:ea typeface="メイリオ" pitchFamily="50" charset="-128"/>
              <a:cs typeface="メイリオ" pitchFamily="50" charset="-128"/>
            </a:endParaRPr>
          </a:p>
          <a:p>
            <a:r>
              <a:rPr lang="ja-JP" altLang="en-US" sz="1400" dirty="0" smtClean="0">
                <a:latin typeface="メイリオ" pitchFamily="50" charset="-128"/>
                <a:ea typeface="メイリオ" pitchFamily="50" charset="-128"/>
                <a:cs typeface="メイリオ" pitchFamily="50" charset="-128"/>
              </a:rPr>
              <a:t>　</a:t>
            </a:r>
            <a:r>
              <a:rPr kumimoji="1" lang="ja-JP" altLang="en-US" sz="1400" dirty="0" smtClean="0">
                <a:latin typeface="メイリオ" pitchFamily="50" charset="-128"/>
                <a:ea typeface="メイリオ" pitchFamily="50" charset="-128"/>
                <a:cs typeface="メイリオ" pitchFamily="50" charset="-128"/>
              </a:rPr>
              <a:t>受け取る仕組みにしている</a:t>
            </a:r>
            <a:endParaRPr kumimoji="1" lang="ja-JP" altLang="en-US" sz="1400" dirty="0">
              <a:latin typeface="メイリオ" pitchFamily="50" charset="-128"/>
              <a:ea typeface="メイリオ" pitchFamily="50" charset="-128"/>
              <a:cs typeface="メイリオ" pitchFamily="50" charset="-128"/>
            </a:endParaRPr>
          </a:p>
        </p:txBody>
      </p:sp>
      <p:sp>
        <p:nvSpPr>
          <p:cNvPr id="34" name="テキスト ボックス 33"/>
          <p:cNvSpPr txBox="1"/>
          <p:nvPr/>
        </p:nvSpPr>
        <p:spPr>
          <a:xfrm>
            <a:off x="1515676" y="3228830"/>
            <a:ext cx="1483018" cy="461665"/>
          </a:xfrm>
          <a:prstGeom prst="rect">
            <a:avLst/>
          </a:prstGeom>
          <a:noFill/>
        </p:spPr>
        <p:txBody>
          <a:bodyPr wrap="square" rtlCol="0">
            <a:spAutoFit/>
          </a:bodyPr>
          <a:lstStyle/>
          <a:p>
            <a:pPr algn="ctr"/>
            <a:r>
              <a:rPr kumimoji="1" lang="ja-JP" altLang="en-US" sz="2400" dirty="0" smtClean="0">
                <a:solidFill>
                  <a:schemeClr val="accent6">
                    <a:lumMod val="50000"/>
                  </a:schemeClr>
                </a:solidFill>
                <a:latin typeface="メイリオ" pitchFamily="50" charset="-128"/>
                <a:ea typeface="メイリオ" pitchFamily="50" charset="-128"/>
                <a:cs typeface="メイリオ" pitchFamily="50" charset="-128"/>
              </a:rPr>
              <a:t>Ａ会員</a:t>
            </a:r>
            <a:endParaRPr kumimoji="1" lang="ja-JP" altLang="en-US" sz="2400" dirty="0">
              <a:solidFill>
                <a:schemeClr val="accent6">
                  <a:lumMod val="50000"/>
                </a:schemeClr>
              </a:solidFill>
              <a:latin typeface="メイリオ" pitchFamily="50" charset="-128"/>
              <a:ea typeface="メイリオ" pitchFamily="50" charset="-128"/>
              <a:cs typeface="メイリオ" pitchFamily="50" charset="-128"/>
            </a:endParaRPr>
          </a:p>
        </p:txBody>
      </p:sp>
      <p:sp>
        <p:nvSpPr>
          <p:cNvPr id="35" name="テキスト ボックス 34"/>
          <p:cNvSpPr txBox="1"/>
          <p:nvPr/>
        </p:nvSpPr>
        <p:spPr>
          <a:xfrm>
            <a:off x="6907946" y="3269172"/>
            <a:ext cx="1483018" cy="461665"/>
          </a:xfrm>
          <a:prstGeom prst="rect">
            <a:avLst/>
          </a:prstGeom>
          <a:noFill/>
        </p:spPr>
        <p:txBody>
          <a:bodyPr wrap="square" rtlCol="0">
            <a:spAutoFit/>
          </a:bodyPr>
          <a:lstStyle/>
          <a:p>
            <a:pPr algn="ctr"/>
            <a:r>
              <a:rPr kumimoji="1" lang="ja-JP" altLang="en-US" sz="2400" dirty="0" smtClean="0">
                <a:solidFill>
                  <a:schemeClr val="accent6">
                    <a:lumMod val="50000"/>
                  </a:schemeClr>
                </a:solidFill>
                <a:latin typeface="メイリオ" pitchFamily="50" charset="-128"/>
                <a:ea typeface="メイリオ" pitchFamily="50" charset="-128"/>
                <a:cs typeface="メイリオ" pitchFamily="50" charset="-128"/>
              </a:rPr>
              <a:t>Ｂ会員</a:t>
            </a:r>
            <a:endParaRPr kumimoji="1" lang="ja-JP" altLang="en-US" sz="2400" dirty="0">
              <a:solidFill>
                <a:schemeClr val="accent6">
                  <a:lumMod val="50000"/>
                </a:schemeClr>
              </a:solidFill>
              <a:latin typeface="メイリオ" pitchFamily="50" charset="-128"/>
              <a:ea typeface="メイリオ" pitchFamily="50" charset="-128"/>
              <a:cs typeface="メイリオ" pitchFamily="50" charset="-128"/>
            </a:endParaRPr>
          </a:p>
        </p:txBody>
      </p:sp>
      <p:sp>
        <p:nvSpPr>
          <p:cNvPr id="36" name="テキスト ボックス 35"/>
          <p:cNvSpPr txBox="1"/>
          <p:nvPr/>
        </p:nvSpPr>
        <p:spPr>
          <a:xfrm>
            <a:off x="4312665" y="4681112"/>
            <a:ext cx="1483018" cy="461665"/>
          </a:xfrm>
          <a:prstGeom prst="rect">
            <a:avLst/>
          </a:prstGeom>
          <a:noFill/>
        </p:spPr>
        <p:txBody>
          <a:bodyPr wrap="square" rtlCol="0">
            <a:spAutoFit/>
          </a:bodyPr>
          <a:lstStyle/>
          <a:p>
            <a:pPr algn="ctr"/>
            <a:r>
              <a:rPr kumimoji="1" lang="ja-JP" altLang="en-US" sz="2400" dirty="0" smtClean="0">
                <a:solidFill>
                  <a:schemeClr val="accent6">
                    <a:lumMod val="50000"/>
                  </a:schemeClr>
                </a:solidFill>
                <a:latin typeface="メイリオ" pitchFamily="50" charset="-128"/>
                <a:ea typeface="メイリオ" pitchFamily="50" charset="-128"/>
                <a:cs typeface="メイリオ" pitchFamily="50" charset="-128"/>
              </a:rPr>
              <a:t>Ｃ会員</a:t>
            </a:r>
            <a:endParaRPr kumimoji="1" lang="ja-JP" altLang="en-US" sz="2400" dirty="0">
              <a:solidFill>
                <a:schemeClr val="accent6">
                  <a:lumMod val="50000"/>
                </a:schemeClr>
              </a:solidFill>
              <a:latin typeface="メイリオ" pitchFamily="50" charset="-128"/>
              <a:ea typeface="メイリオ" pitchFamily="50" charset="-128"/>
              <a:cs typeface="メイリオ" pitchFamily="50" charset="-128"/>
            </a:endParaRPr>
          </a:p>
        </p:txBody>
      </p:sp>
      <p:sp>
        <p:nvSpPr>
          <p:cNvPr id="44" name="テキスト ボックス 43"/>
          <p:cNvSpPr txBox="1"/>
          <p:nvPr/>
        </p:nvSpPr>
        <p:spPr>
          <a:xfrm>
            <a:off x="4125557" y="1361995"/>
            <a:ext cx="1483018" cy="461665"/>
          </a:xfrm>
          <a:prstGeom prst="rect">
            <a:avLst/>
          </a:prstGeom>
          <a:noFill/>
        </p:spPr>
        <p:txBody>
          <a:bodyPr wrap="square" rtlCol="0">
            <a:spAutoFit/>
          </a:bodyPr>
          <a:lstStyle/>
          <a:p>
            <a:pPr algn="ctr"/>
            <a:r>
              <a:rPr kumimoji="1" lang="ja-JP" altLang="en-US" sz="2400" b="1" dirty="0" smtClean="0">
                <a:solidFill>
                  <a:srgbClr val="FFFFEF"/>
                </a:solidFill>
                <a:latin typeface="メイリオ" pitchFamily="50" charset="-128"/>
                <a:ea typeface="メイリオ" pitchFamily="50" charset="-128"/>
                <a:cs typeface="メイリオ" pitchFamily="50" charset="-128"/>
              </a:rPr>
              <a:t>ＮＰＯ</a:t>
            </a:r>
            <a:endParaRPr kumimoji="1" lang="ja-JP" altLang="en-US" sz="2400" b="1" dirty="0">
              <a:solidFill>
                <a:srgbClr val="FFFFEF"/>
              </a:solidFill>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有償ボランティアとは何か？</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B3C835E-4BC5-4993-AF11-63F3183ED161}" type="slidenum">
              <a:rPr lang="ja-JP" altLang="en-US">
                <a:solidFill>
                  <a:srgbClr val="898989"/>
                </a:solidFill>
              </a:rPr>
              <a:pPr/>
              <a:t>58</a:t>
            </a:fld>
            <a:endParaRPr lang="en-US" altLang="ja-JP">
              <a:solidFill>
                <a:srgbClr val="898989"/>
              </a:solidFill>
            </a:endParaRPr>
          </a:p>
        </p:txBody>
      </p:sp>
      <p:sp>
        <p:nvSpPr>
          <p:cNvPr id="5" name="テキスト ボックス 4"/>
          <p:cNvSpPr txBox="1"/>
          <p:nvPr/>
        </p:nvSpPr>
        <p:spPr>
          <a:xfrm>
            <a:off x="538163" y="1362075"/>
            <a:ext cx="8104187" cy="3724275"/>
          </a:xfrm>
          <a:prstGeom prst="rect">
            <a:avLst/>
          </a:prstGeom>
          <a:noFill/>
        </p:spPr>
        <p:txBody>
          <a:bodyPr>
            <a:spAutoFit/>
          </a:bodyPr>
          <a:lstStyle/>
          <a:p>
            <a:pPr fontAlgn="auto">
              <a:spcAft>
                <a:spcPts val="0"/>
              </a:spcAft>
              <a:defRPr/>
            </a:pPr>
            <a:r>
              <a:rPr lang="ja-JP" altLang="en-US" sz="22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ボランティアによるサービスに対し、</a:t>
            </a:r>
            <a:r>
              <a:rPr lang="ja-JP" altLang="en-US" sz="22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謝礼金が</a:t>
            </a:r>
            <a:r>
              <a:rPr lang="ja-JP" altLang="en-US" sz="22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交付される</a:t>
            </a:r>
            <a:endParaRPr lang="en-US" altLang="ja-JP" sz="22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Aft>
                <a:spcPts val="0"/>
              </a:spcAft>
              <a:defRPr/>
            </a:pPr>
            <a:r>
              <a:rPr lang="ja-JP" altLang="en-US" sz="22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ボランティア活動の仕組みをいう</a:t>
            </a:r>
            <a:endParaRPr lang="en-US" altLang="ja-JP" sz="22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50000"/>
              </a:lnSpc>
              <a:spcAft>
                <a:spcPts val="0"/>
              </a:spcAft>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Aft>
                <a:spcPts val="0"/>
              </a:spcAft>
              <a:buFont typeface="Arial"/>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謝礼金は主催団体が発行する換金可能なチケットにより交付されるのが一般的である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Aft>
                <a:spcPts val="0"/>
              </a:spcAft>
              <a:buFont typeface="Arial"/>
              <a:buChar char="•"/>
              <a:defRP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Aft>
                <a:spcPts val="0"/>
              </a:spcAft>
              <a:buFont typeface="Arial"/>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謝礼金は、提供される労力（労働）に対する対価（報酬）として支払われるものではなく、無償の労力提供に対して謝意を表するために交付されるものである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Aft>
                <a:spcPts val="0"/>
              </a:spcAft>
              <a:buFont typeface="Arial"/>
              <a:buChar char="•"/>
              <a:defRP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Aft>
                <a:spcPts val="0"/>
              </a:spcAft>
              <a:buFont typeface="Arial"/>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したがって、謝礼金の標準額は労働賃金の市場価格より低く、最低賃金以下に定めている団体が少なくない</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90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595313" y="1275455"/>
            <a:ext cx="8126412" cy="4824413"/>
          </a:xfrm>
          <a:prstGeom prst="ellipse">
            <a:avLst/>
          </a:prstGeom>
          <a:solidFill>
            <a:srgbClr val="FFCCFF">
              <a:alpha val="4470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2300288" y="2378385"/>
            <a:ext cx="4735512" cy="3198167"/>
          </a:xfrm>
          <a:prstGeom prst="roundRect">
            <a:avLst>
              <a:gd name="adj" fmla="val 50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角丸四角形 8"/>
          <p:cNvSpPr/>
          <p:nvPr/>
        </p:nvSpPr>
        <p:spPr>
          <a:xfrm>
            <a:off x="2300288" y="1770576"/>
            <a:ext cx="4735512" cy="4984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3556" name="タイトル 1"/>
          <p:cNvSpPr>
            <a:spLocks noGrp="1"/>
          </p:cNvSpPr>
          <p:nvPr>
            <p:ph type="title"/>
          </p:nvPr>
        </p:nvSpPr>
        <p:spPr>
          <a:xfrm>
            <a:off x="496888" y="138113"/>
            <a:ext cx="8515350" cy="581025"/>
          </a:xfrm>
        </p:spPr>
        <p:txBody>
          <a:bodyPr/>
          <a:lstStyle/>
          <a:p>
            <a:pPr algn="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目指す地域像</a:t>
            </a:r>
          </a:p>
        </p:txBody>
      </p:sp>
      <p:sp>
        <p:nvSpPr>
          <p:cNvPr id="23557" name="コンテンツ プレースホルダー 2"/>
          <p:cNvSpPr>
            <a:spLocks noGrp="1"/>
          </p:cNvSpPr>
          <p:nvPr>
            <p:ph idx="1"/>
          </p:nvPr>
        </p:nvSpPr>
        <p:spPr>
          <a:xfrm>
            <a:off x="628650" y="752475"/>
            <a:ext cx="7615238" cy="490538"/>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地域の住民が安心して心豊かに暮らせる社会</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E281B4-B884-4A27-B5E4-7969D4141467}" type="slidenum">
              <a:rPr lang="ja-JP" altLang="en-US">
                <a:solidFill>
                  <a:srgbClr val="898989"/>
                </a:solidFill>
              </a:rPr>
              <a:pPr/>
              <a:t>5</a:t>
            </a:fld>
            <a:endParaRPr lang="en-US" altLang="ja-JP">
              <a:solidFill>
                <a:srgbClr val="898989"/>
              </a:solidFill>
            </a:endParaRPr>
          </a:p>
        </p:txBody>
      </p:sp>
      <p:sp>
        <p:nvSpPr>
          <p:cNvPr id="23559" name="テキスト ボックス 5"/>
          <p:cNvSpPr txBox="1">
            <a:spLocks noChangeArrowheads="1"/>
          </p:cNvSpPr>
          <p:nvPr/>
        </p:nvSpPr>
        <p:spPr bwMode="auto">
          <a:xfrm>
            <a:off x="2565961" y="2313991"/>
            <a:ext cx="428835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地域住民が</a:t>
            </a:r>
          </a:p>
          <a:p>
            <a:pPr>
              <a:lnSpc>
                <a:spcPct val="150000"/>
              </a:lnSpc>
            </a:pP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どんな状態になって</a:t>
            </a:r>
            <a:r>
              <a:rPr lang="ja-JP" altLang="en-US" sz="2000" dirty="0" smtClean="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も</a:t>
            </a:r>
            <a:endParaRPr lang="en-US" altLang="ja-JP" sz="2000" dirty="0" smtClean="0">
              <a:solidFill>
                <a:srgbClr val="5F5F5F"/>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ふれあい</a:t>
            </a: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の絆の中で</a:t>
            </a:r>
          </a:p>
          <a:p>
            <a:pPr>
              <a:lnSpc>
                <a:spcPct val="150000"/>
              </a:lnSpc>
            </a:pP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自らの能力を最大限</a:t>
            </a:r>
            <a:r>
              <a:rPr lang="ja-JP" altLang="en-US" sz="2000" dirty="0" smtClean="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に生かしながら</a:t>
            </a:r>
            <a:endPar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いきがい</a:t>
            </a: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をもって</a:t>
            </a:r>
          </a:p>
          <a:p>
            <a:pPr>
              <a:lnSpc>
                <a:spcPct val="150000"/>
              </a:lnSpc>
            </a:pP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主体的に暮らし</a:t>
            </a:r>
          </a:p>
          <a:p>
            <a:pPr>
              <a:lnSpc>
                <a:spcPct val="150000"/>
              </a:lnSpc>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尊厳</a:t>
            </a:r>
            <a:r>
              <a:rPr lang="ja-JP" altLang="en-US" sz="2000" dirty="0">
                <a:solidFill>
                  <a:srgbClr val="5F5F5F"/>
                </a:solidFill>
                <a:latin typeface="メイリオ" panose="020B0604030504040204" pitchFamily="50" charset="-128"/>
                <a:ea typeface="メイリオ" panose="020B0604030504040204" pitchFamily="50" charset="-128"/>
                <a:cs typeface="メイリオ" panose="020B0604030504040204" pitchFamily="50" charset="-128"/>
              </a:rPr>
              <a:t>が保持されている</a:t>
            </a:r>
          </a:p>
        </p:txBody>
      </p:sp>
      <p:sp>
        <p:nvSpPr>
          <p:cNvPr id="23560" name="テキスト ボックス 6"/>
          <p:cNvSpPr txBox="1">
            <a:spLocks noChangeArrowheads="1"/>
          </p:cNvSpPr>
          <p:nvPr/>
        </p:nvSpPr>
        <p:spPr bwMode="auto">
          <a:xfrm>
            <a:off x="2411413" y="1821376"/>
            <a:ext cx="4494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a:latin typeface="メイリオ" panose="020B0604030504040204" pitchFamily="50" charset="-128"/>
                <a:ea typeface="メイリオ" panose="020B0604030504040204" pitchFamily="50" charset="-128"/>
                <a:cs typeface="メイリオ" panose="020B0604030504040204" pitchFamily="50" charset="-128"/>
              </a:rPr>
              <a:t>つながり・</a:t>
            </a:r>
            <a:r>
              <a:rPr lang="ja-JP" altLang="en-US" sz="2400">
                <a:solidFill>
                  <a:srgbClr val="FF3300"/>
                </a:solidFill>
                <a:latin typeface="メイリオ" panose="020B0604030504040204" pitchFamily="50" charset="-128"/>
                <a:ea typeface="メイリオ" panose="020B0604030504040204" pitchFamily="50" charset="-128"/>
                <a:cs typeface="メイリオ" panose="020B0604030504040204" pitchFamily="50" charset="-128"/>
              </a:rPr>
              <a:t>ふれあい</a:t>
            </a:r>
            <a:r>
              <a:rPr lang="ja-JP" altLang="en-US" sz="2400">
                <a:latin typeface="メイリオ" panose="020B0604030504040204" pitchFamily="50" charset="-128"/>
                <a:ea typeface="メイリオ" panose="020B0604030504040204" pitchFamily="50" charset="-128"/>
                <a:cs typeface="メイリオ" panose="020B0604030504040204" pitchFamily="50" charset="-128"/>
              </a:rPr>
              <a:t>のある地域</a:t>
            </a:r>
          </a:p>
        </p:txBody>
      </p:sp>
      <p:sp>
        <p:nvSpPr>
          <p:cNvPr id="10" name="正方形/長方形 9"/>
          <p:cNvSpPr/>
          <p:nvPr/>
        </p:nvSpPr>
        <p:spPr>
          <a:xfrm>
            <a:off x="395288" y="1185863"/>
            <a:ext cx="8448675" cy="4978400"/>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利用されている分野</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BAF7524-E72C-46A4-BA26-A57B25F500C1}" type="slidenum">
              <a:rPr lang="ja-JP" altLang="en-US">
                <a:solidFill>
                  <a:srgbClr val="898989"/>
                </a:solidFill>
              </a:rPr>
              <a:pPr/>
              <a:t>59</a:t>
            </a:fld>
            <a:endParaRPr lang="en-US" altLang="ja-JP">
              <a:solidFill>
                <a:srgbClr val="898989"/>
              </a:solidFill>
            </a:endParaRPr>
          </a:p>
        </p:txBody>
      </p:sp>
      <p:sp>
        <p:nvSpPr>
          <p:cNvPr id="125955" name="AutoShape 24"/>
          <p:cNvSpPr>
            <a:spLocks noChangeArrowheads="1"/>
          </p:cNvSpPr>
          <p:nvPr/>
        </p:nvSpPr>
        <p:spPr bwMode="auto">
          <a:xfrm>
            <a:off x="601663" y="2822575"/>
            <a:ext cx="8085137" cy="3267075"/>
          </a:xfrm>
          <a:prstGeom prst="roundRect">
            <a:avLst>
              <a:gd name="adj" fmla="val 3519"/>
            </a:avLst>
          </a:prstGeom>
          <a:solidFill>
            <a:srgbClr val="FFFF00">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25956" name="Oval 10"/>
          <p:cNvSpPr>
            <a:spLocks noChangeArrowheads="1"/>
          </p:cNvSpPr>
          <p:nvPr/>
        </p:nvSpPr>
        <p:spPr bwMode="auto">
          <a:xfrm>
            <a:off x="1065213" y="3144838"/>
            <a:ext cx="7089775" cy="2620962"/>
          </a:xfrm>
          <a:prstGeom prst="ellipse">
            <a:avLst/>
          </a:prstGeom>
          <a:solidFill>
            <a:schemeClr val="bg1"/>
          </a:solidFill>
          <a:ln w="19050">
            <a:solidFill>
              <a:schemeClr val="accent2"/>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pic>
        <p:nvPicPr>
          <p:cNvPr id="125957" name="Picture 5" descr="MC9002975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438" y="3889375"/>
            <a:ext cx="144145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MC9002975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4138" y="4772025"/>
            <a:ext cx="126682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7" descr="MC9001954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9938" y="3867150"/>
            <a:ext cx="136048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9" descr="MC9002975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2475" y="2865438"/>
            <a:ext cx="92868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3" name="Text Box 13"/>
          <p:cNvSpPr txBox="1">
            <a:spLocks noChangeArrowheads="1"/>
          </p:cNvSpPr>
          <p:nvPr/>
        </p:nvSpPr>
        <p:spPr bwMode="auto">
          <a:xfrm>
            <a:off x="682625" y="5146675"/>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ペットの世話</a:t>
            </a:r>
          </a:p>
        </p:txBody>
      </p:sp>
      <p:sp>
        <p:nvSpPr>
          <p:cNvPr id="125964" name="Text Box 14"/>
          <p:cNvSpPr txBox="1">
            <a:spLocks noChangeArrowheads="1"/>
          </p:cNvSpPr>
          <p:nvPr/>
        </p:nvSpPr>
        <p:spPr bwMode="auto">
          <a:xfrm>
            <a:off x="5138738" y="574675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掃除（自宅、お墓）</a:t>
            </a:r>
          </a:p>
        </p:txBody>
      </p:sp>
      <p:sp>
        <p:nvSpPr>
          <p:cNvPr id="125965" name="Text Box 15"/>
          <p:cNvSpPr txBox="1">
            <a:spLocks noChangeArrowheads="1"/>
          </p:cNvSpPr>
          <p:nvPr/>
        </p:nvSpPr>
        <p:spPr bwMode="auto">
          <a:xfrm>
            <a:off x="7542213" y="5407025"/>
            <a:ext cx="82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通院</a:t>
            </a:r>
          </a:p>
        </p:txBody>
      </p:sp>
      <p:sp>
        <p:nvSpPr>
          <p:cNvPr id="125966" name="Text Box 19"/>
          <p:cNvSpPr txBox="1">
            <a:spLocks noChangeArrowheads="1"/>
          </p:cNvSpPr>
          <p:nvPr/>
        </p:nvSpPr>
        <p:spPr bwMode="auto">
          <a:xfrm>
            <a:off x="2205038" y="4141788"/>
            <a:ext cx="500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a:solidFill>
                  <a:srgbClr val="CC3300"/>
                </a:solidFill>
                <a:latin typeface="メイリオ" panose="020B0604030504040204" pitchFamily="50" charset="-128"/>
                <a:ea typeface="メイリオ" panose="020B0604030504040204" pitchFamily="50" charset="-128"/>
                <a:cs typeface="メイリオ" panose="020B0604030504040204" pitchFamily="50" charset="-128"/>
              </a:rPr>
              <a:t>家事援助・外出支援・移動サービス・</a:t>
            </a:r>
            <a:endParaRPr lang="en-US" altLang="ja-JP">
              <a:solidFill>
                <a:srgbClr val="CC33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a:solidFill>
                  <a:srgbClr val="CC3300"/>
                </a:solidFill>
                <a:latin typeface="メイリオ" panose="020B0604030504040204" pitchFamily="50" charset="-128"/>
                <a:ea typeface="メイリオ" panose="020B0604030504040204" pitchFamily="50" charset="-128"/>
                <a:cs typeface="メイリオ" panose="020B0604030504040204" pitchFamily="50" charset="-128"/>
              </a:rPr>
              <a:t>配食サービス・子育て支援・障がい者支援など</a:t>
            </a:r>
          </a:p>
        </p:txBody>
      </p:sp>
      <p:sp>
        <p:nvSpPr>
          <p:cNvPr id="12596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125968" name="AutoShape 13"/>
          <p:cNvSpPr>
            <a:spLocks noChangeArrowheads="1"/>
          </p:cNvSpPr>
          <p:nvPr/>
        </p:nvSpPr>
        <p:spPr bwMode="auto">
          <a:xfrm>
            <a:off x="623888" y="1319213"/>
            <a:ext cx="8037512" cy="1438275"/>
          </a:xfrm>
          <a:prstGeom prst="roundRect">
            <a:avLst>
              <a:gd name="adj" fmla="val 16667"/>
            </a:avLst>
          </a:prstGeom>
          <a:noFill/>
          <a:ln>
            <a:solidFill>
              <a:srgbClr val="663300"/>
            </a:solidFill>
          </a:ln>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21" name="Text Box 12"/>
          <p:cNvSpPr txBox="1">
            <a:spLocks noChangeArrowheads="1"/>
          </p:cNvSpPr>
          <p:nvPr/>
        </p:nvSpPr>
        <p:spPr bwMode="auto">
          <a:xfrm>
            <a:off x="939800" y="1336675"/>
            <a:ext cx="7586663" cy="1416050"/>
          </a:xfrm>
          <a:prstGeom prst="rect">
            <a:avLst/>
          </a:prstGeom>
          <a:noFill/>
          <a:ln>
            <a:noFill/>
          </a:ln>
          <a:effectLs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fontAlgn="auto">
              <a:lnSpc>
                <a:spcPct val="100000"/>
              </a:lnSpc>
              <a:spcBef>
                <a:spcPct val="0"/>
              </a:spcBef>
              <a:spcAft>
                <a:spcPts val="0"/>
              </a:spcAft>
              <a:buFont typeface="Arial" panose="020B0604020202020204" pitchFamily="34" charset="0"/>
              <a:buNone/>
              <a:defRPr/>
            </a:pPr>
            <a:r>
              <a:rPr lang="ja-JP" altLang="en-US" sz="1600" b="1" u="sng" dirty="0" smtClean="0">
                <a:latin typeface="メイリオ" panose="020B0604030504040204" pitchFamily="50" charset="-128"/>
                <a:ea typeface="メイリオ" panose="020B0604030504040204" pitchFamily="50" charset="-128"/>
                <a:cs typeface="メイリオ" panose="020B0604030504040204" pitchFamily="50" charset="-128"/>
              </a:rPr>
              <a:t>謝礼なしに受けるには心理的抵抗があるような行為を提供する分野</a:t>
            </a:r>
            <a:endParaRPr lang="en-US" altLang="ja-JP" sz="16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00000"/>
              </a:lnSpc>
              <a:spcBef>
                <a:spcPct val="0"/>
              </a:spcBef>
              <a:spcAft>
                <a:spcPts val="0"/>
              </a:spcAft>
              <a:buFont typeface="Arial" panose="020B0604020202020204" pitchFamily="34" charset="0"/>
              <a:buNone/>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fontAlgn="auto">
              <a:lnSpc>
                <a:spcPct val="100000"/>
              </a:lnSpc>
              <a:spcBef>
                <a:spcPct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日常的</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な近隣の助け合いの範囲を越える支援行為（その範囲は地域によって異なる）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fontAlgn="auto">
              <a:lnSpc>
                <a:spcPct val="100000"/>
              </a:lnSpc>
              <a:spcBef>
                <a:spcPct val="0"/>
              </a:spcBef>
              <a:spcAft>
                <a:spcPts val="0"/>
              </a:spcAft>
              <a:defRP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継続的、一方的な支援行為</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fontAlgn="auto">
              <a:lnSpc>
                <a:spcPct val="100000"/>
              </a:lnSpc>
              <a:spcBef>
                <a:spcPct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専門性の</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ある</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行為</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fontAlgn="auto">
              <a:lnSpc>
                <a:spcPct val="100000"/>
              </a:lnSpc>
              <a:spcBef>
                <a:spcPct val="0"/>
              </a:spcBef>
              <a:spcAft>
                <a:spcPts val="0"/>
              </a:spcAft>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にコストがかかる支援行為</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25971" name="Text Box 13"/>
          <p:cNvSpPr txBox="1">
            <a:spLocks noChangeArrowheads="1"/>
          </p:cNvSpPr>
          <p:nvPr/>
        </p:nvSpPr>
        <p:spPr bwMode="auto">
          <a:xfrm>
            <a:off x="1343025" y="2982913"/>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買い物</a:t>
            </a:r>
          </a:p>
        </p:txBody>
      </p:sp>
      <p:sp>
        <p:nvSpPr>
          <p:cNvPr id="125972" name="Text Box 13"/>
          <p:cNvSpPr txBox="1">
            <a:spLocks noChangeArrowheads="1"/>
          </p:cNvSpPr>
          <p:nvPr/>
        </p:nvSpPr>
        <p:spPr bwMode="auto">
          <a:xfrm>
            <a:off x="6811963" y="2970213"/>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調理</a:t>
            </a:r>
          </a:p>
        </p:txBody>
      </p:sp>
      <p:pic>
        <p:nvPicPr>
          <p:cNvPr id="125973" name="図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2675" y="2838450"/>
            <a:ext cx="8239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588" y="3644900"/>
            <a:ext cx="1690687"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なぜ有償なのか？</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8F1CB1-2137-4574-8DF7-BD0479B9A002}" type="slidenum">
              <a:rPr lang="ja-JP" altLang="en-US">
                <a:solidFill>
                  <a:srgbClr val="898989"/>
                </a:solidFill>
              </a:rPr>
              <a:pPr/>
              <a:t>60</a:t>
            </a:fld>
            <a:endParaRPr lang="en-US" altLang="ja-JP">
              <a:solidFill>
                <a:srgbClr val="898989"/>
              </a:solidFill>
            </a:endParaRPr>
          </a:p>
        </p:txBody>
      </p:sp>
      <p:sp>
        <p:nvSpPr>
          <p:cNvPr id="48" name="正方形/長方形 47"/>
          <p:cNvSpPr/>
          <p:nvPr/>
        </p:nvSpPr>
        <p:spPr>
          <a:xfrm>
            <a:off x="563563" y="1155700"/>
            <a:ext cx="8229600" cy="41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ja-JP" altLang="en-US" sz="2200" spc="-1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助ける側と助けられる側の対等性（お互いさまの関係）を保つため</a:t>
            </a:r>
            <a:endParaRPr lang="ja-JP" altLang="en-US" sz="2200" b="1" spc="-1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005" name="AutoShape 19"/>
          <p:cNvSpPr>
            <a:spLocks noChangeArrowheads="1"/>
          </p:cNvSpPr>
          <p:nvPr/>
        </p:nvSpPr>
        <p:spPr bwMode="auto">
          <a:xfrm>
            <a:off x="425450" y="2695575"/>
            <a:ext cx="3433763" cy="1400175"/>
          </a:xfrm>
          <a:prstGeom prst="cloudCallout">
            <a:avLst>
              <a:gd name="adj1" fmla="val 64042"/>
              <a:gd name="adj2" fmla="val 41301"/>
            </a:avLst>
          </a:prstGeom>
          <a:solidFill>
            <a:schemeClr val="bg1"/>
          </a:solidFill>
          <a:ln w="9525">
            <a:solidFill>
              <a:srgbClr val="969696"/>
            </a:solidFill>
            <a:round/>
            <a:headEnd/>
            <a:tailEnd/>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endParaRPr lang="ja-JP" altLang="en-US"/>
          </a:p>
        </p:txBody>
      </p:sp>
      <p:sp>
        <p:nvSpPr>
          <p:cNvPr id="128006" name="Text Box 21"/>
          <p:cNvSpPr txBox="1">
            <a:spLocks noChangeArrowheads="1"/>
          </p:cNvSpPr>
          <p:nvPr/>
        </p:nvSpPr>
        <p:spPr bwMode="auto">
          <a:xfrm>
            <a:off x="852488" y="3108325"/>
            <a:ext cx="2714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感謝の気持を表したい</a:t>
            </a: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全くの無償では気が引ける</a:t>
            </a:r>
          </a:p>
        </p:txBody>
      </p:sp>
      <p:sp>
        <p:nvSpPr>
          <p:cNvPr id="128007" name="AutoShape 22"/>
          <p:cNvSpPr>
            <a:spLocks noChangeArrowheads="1"/>
          </p:cNvSpPr>
          <p:nvPr/>
        </p:nvSpPr>
        <p:spPr bwMode="auto">
          <a:xfrm>
            <a:off x="5551488" y="2717800"/>
            <a:ext cx="3179762" cy="1428750"/>
          </a:xfrm>
          <a:prstGeom prst="cloudCallout">
            <a:avLst>
              <a:gd name="adj1" fmla="val -56366"/>
              <a:gd name="adj2" fmla="val 37773"/>
            </a:avLst>
          </a:prstGeom>
          <a:solidFill>
            <a:schemeClr val="bg1"/>
          </a:solidFill>
          <a:ln w="9525">
            <a:solidFill>
              <a:srgbClr val="969696"/>
            </a:solidFill>
            <a:round/>
            <a:headEnd/>
            <a:tailEnd/>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endParaRPr lang="ja-JP" altLang="en-US"/>
          </a:p>
        </p:txBody>
      </p:sp>
      <p:sp>
        <p:nvSpPr>
          <p:cNvPr id="128008" name="AutoShape 26"/>
          <p:cNvSpPr>
            <a:spLocks noChangeArrowheads="1"/>
          </p:cNvSpPr>
          <p:nvPr/>
        </p:nvSpPr>
        <p:spPr bwMode="auto">
          <a:xfrm rot="5400000">
            <a:off x="1584325" y="4122738"/>
            <a:ext cx="906463" cy="1049337"/>
          </a:xfrm>
          <a:custGeom>
            <a:avLst/>
            <a:gdLst>
              <a:gd name="T0" fmla="*/ 384535370 w 21600"/>
              <a:gd name="T1" fmla="*/ 0 h 21600"/>
              <a:gd name="T2" fmla="*/ 0 w 21600"/>
              <a:gd name="T3" fmla="*/ 1238247915 h 21600"/>
              <a:gd name="T4" fmla="*/ 384535370 w 21600"/>
              <a:gd name="T5" fmla="*/ 2147483647 h 21600"/>
              <a:gd name="T6" fmla="*/ 691817666 w 21600"/>
              <a:gd name="T7" fmla="*/ 1238247915 h 21600"/>
              <a:gd name="T8" fmla="*/ 17694720 60000 65536"/>
              <a:gd name="T9" fmla="*/ 11796480 60000 65536"/>
              <a:gd name="T10" fmla="*/ 5898240 60000 65536"/>
              <a:gd name="T11" fmla="*/ 0 60000 65536"/>
              <a:gd name="T12" fmla="*/ 3375 w 21600"/>
              <a:gd name="T13" fmla="*/ 3986 h 21600"/>
              <a:gd name="T14" fmla="*/ 15547 w 21600"/>
              <a:gd name="T15" fmla="*/ 17614 h 21600"/>
            </a:gdLst>
            <a:ahLst/>
            <a:cxnLst>
              <a:cxn ang="T8">
                <a:pos x="T0" y="T1"/>
              </a:cxn>
              <a:cxn ang="T9">
                <a:pos x="T2" y="T3"/>
              </a:cxn>
              <a:cxn ang="T10">
                <a:pos x="T4" y="T5"/>
              </a:cxn>
              <a:cxn ang="T11">
                <a:pos x="T6" y="T7"/>
              </a:cxn>
            </a:cxnLst>
            <a:rect l="T12" t="T13" r="T14" b="T15"/>
            <a:pathLst>
              <a:path w="21600" h="21600">
                <a:moveTo>
                  <a:pt x="12006" y="0"/>
                </a:moveTo>
                <a:lnTo>
                  <a:pt x="12006" y="3986"/>
                </a:lnTo>
                <a:lnTo>
                  <a:pt x="3375" y="3986"/>
                </a:lnTo>
                <a:lnTo>
                  <a:pt x="3375" y="17614"/>
                </a:lnTo>
                <a:lnTo>
                  <a:pt x="12006" y="17614"/>
                </a:lnTo>
                <a:lnTo>
                  <a:pt x="12006" y="21600"/>
                </a:lnTo>
                <a:lnTo>
                  <a:pt x="21600" y="10800"/>
                </a:lnTo>
                <a:lnTo>
                  <a:pt x="12006" y="0"/>
                </a:lnTo>
                <a:close/>
              </a:path>
              <a:path w="21600" h="21600">
                <a:moveTo>
                  <a:pt x="1350" y="3986"/>
                </a:moveTo>
                <a:lnTo>
                  <a:pt x="1350" y="17614"/>
                </a:lnTo>
                <a:lnTo>
                  <a:pt x="2700" y="17614"/>
                </a:lnTo>
                <a:lnTo>
                  <a:pt x="2700" y="3986"/>
                </a:lnTo>
                <a:lnTo>
                  <a:pt x="1350" y="3986"/>
                </a:lnTo>
                <a:close/>
              </a:path>
              <a:path w="21600" h="21600">
                <a:moveTo>
                  <a:pt x="0" y="3986"/>
                </a:moveTo>
                <a:lnTo>
                  <a:pt x="0" y="17614"/>
                </a:lnTo>
                <a:lnTo>
                  <a:pt x="675" y="17614"/>
                </a:lnTo>
                <a:lnTo>
                  <a:pt x="675" y="3986"/>
                </a:lnTo>
                <a:lnTo>
                  <a:pt x="0" y="3986"/>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128009" name="AutoShape 28"/>
          <p:cNvSpPr>
            <a:spLocks noChangeArrowheads="1"/>
          </p:cNvSpPr>
          <p:nvPr/>
        </p:nvSpPr>
        <p:spPr bwMode="auto">
          <a:xfrm rot="5400000">
            <a:off x="6768307" y="4131469"/>
            <a:ext cx="914400" cy="1049337"/>
          </a:xfrm>
          <a:custGeom>
            <a:avLst/>
            <a:gdLst>
              <a:gd name="T0" fmla="*/ 388129301 w 21600"/>
              <a:gd name="T1" fmla="*/ 0 h 21600"/>
              <a:gd name="T2" fmla="*/ 0 w 21600"/>
              <a:gd name="T3" fmla="*/ 1238247915 h 21600"/>
              <a:gd name="T4" fmla="*/ 388129301 w 21600"/>
              <a:gd name="T5" fmla="*/ 2147483647 h 21600"/>
              <a:gd name="T6" fmla="*/ 698283509 w 21600"/>
              <a:gd name="T7" fmla="*/ 1238247915 h 21600"/>
              <a:gd name="T8" fmla="*/ 17694720 60000 65536"/>
              <a:gd name="T9" fmla="*/ 11796480 60000 65536"/>
              <a:gd name="T10" fmla="*/ 5898240 60000 65536"/>
              <a:gd name="T11" fmla="*/ 0 60000 65536"/>
              <a:gd name="T12" fmla="*/ 3375 w 21600"/>
              <a:gd name="T13" fmla="*/ 3986 h 21600"/>
              <a:gd name="T14" fmla="*/ 15547 w 21600"/>
              <a:gd name="T15" fmla="*/ 17614 h 21600"/>
            </a:gdLst>
            <a:ahLst/>
            <a:cxnLst>
              <a:cxn ang="T8">
                <a:pos x="T0" y="T1"/>
              </a:cxn>
              <a:cxn ang="T9">
                <a:pos x="T2" y="T3"/>
              </a:cxn>
              <a:cxn ang="T10">
                <a:pos x="T4" y="T5"/>
              </a:cxn>
              <a:cxn ang="T11">
                <a:pos x="T6" y="T7"/>
              </a:cxn>
            </a:cxnLst>
            <a:rect l="T12" t="T13" r="T14" b="T15"/>
            <a:pathLst>
              <a:path w="21600" h="21600">
                <a:moveTo>
                  <a:pt x="12006" y="0"/>
                </a:moveTo>
                <a:lnTo>
                  <a:pt x="12006" y="3986"/>
                </a:lnTo>
                <a:lnTo>
                  <a:pt x="3375" y="3986"/>
                </a:lnTo>
                <a:lnTo>
                  <a:pt x="3375" y="17614"/>
                </a:lnTo>
                <a:lnTo>
                  <a:pt x="12006" y="17614"/>
                </a:lnTo>
                <a:lnTo>
                  <a:pt x="12006" y="21600"/>
                </a:lnTo>
                <a:lnTo>
                  <a:pt x="21600" y="10800"/>
                </a:lnTo>
                <a:lnTo>
                  <a:pt x="12006" y="0"/>
                </a:lnTo>
                <a:close/>
              </a:path>
              <a:path w="21600" h="21600">
                <a:moveTo>
                  <a:pt x="1350" y="3986"/>
                </a:moveTo>
                <a:lnTo>
                  <a:pt x="1350" y="17614"/>
                </a:lnTo>
                <a:lnTo>
                  <a:pt x="2700" y="17614"/>
                </a:lnTo>
                <a:lnTo>
                  <a:pt x="2700" y="3986"/>
                </a:lnTo>
                <a:lnTo>
                  <a:pt x="1350" y="3986"/>
                </a:lnTo>
                <a:close/>
              </a:path>
              <a:path w="21600" h="21600">
                <a:moveTo>
                  <a:pt x="0" y="3986"/>
                </a:moveTo>
                <a:lnTo>
                  <a:pt x="0" y="17614"/>
                </a:lnTo>
                <a:lnTo>
                  <a:pt x="675" y="17614"/>
                </a:lnTo>
                <a:lnTo>
                  <a:pt x="675" y="3986"/>
                </a:lnTo>
                <a:lnTo>
                  <a:pt x="0" y="3986"/>
                </a:lnTo>
                <a:close/>
              </a:path>
            </a:pathLst>
          </a:custGeom>
          <a:solidFill>
            <a:schemeClr val="accent4">
              <a:lumMod val="40000"/>
              <a:lumOff val="60000"/>
            </a:schemeClr>
          </a:solidFill>
          <a:ln>
            <a:noFill/>
          </a:ln>
          <a:extLst/>
        </p:spPr>
        <p:txBody>
          <a:bodyPr wrap="none" anchor="ctr"/>
          <a:lstStyle/>
          <a:p>
            <a:endParaRPr lang="ja-JP" altLang="en-US"/>
          </a:p>
        </p:txBody>
      </p:sp>
      <p:sp>
        <p:nvSpPr>
          <p:cNvPr id="128020" name="AutoShape 30"/>
          <p:cNvSpPr>
            <a:spLocks noChangeArrowheads="1"/>
          </p:cNvSpPr>
          <p:nvPr/>
        </p:nvSpPr>
        <p:spPr bwMode="auto">
          <a:xfrm>
            <a:off x="412750" y="5138738"/>
            <a:ext cx="8358188" cy="544512"/>
          </a:xfrm>
          <a:prstGeom prst="roundRect">
            <a:avLst>
              <a:gd name="adj" fmla="val 16667"/>
            </a:avLst>
          </a:pr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28021" name="AutoShape 32"/>
          <p:cNvSpPr>
            <a:spLocks noChangeArrowheads="1"/>
          </p:cNvSpPr>
          <p:nvPr/>
        </p:nvSpPr>
        <p:spPr bwMode="auto">
          <a:xfrm>
            <a:off x="642938" y="5193484"/>
            <a:ext cx="2790825" cy="448297"/>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28022" name="AutoShape 33"/>
          <p:cNvSpPr>
            <a:spLocks noChangeArrowheads="1"/>
          </p:cNvSpPr>
          <p:nvPr/>
        </p:nvSpPr>
        <p:spPr bwMode="auto">
          <a:xfrm>
            <a:off x="5835650" y="5191298"/>
            <a:ext cx="2790825" cy="439391"/>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28023" name="Text Box 24"/>
          <p:cNvSpPr txBox="1">
            <a:spLocks noChangeArrowheads="1"/>
          </p:cNvSpPr>
          <p:nvPr/>
        </p:nvSpPr>
        <p:spPr bwMode="auto">
          <a:xfrm>
            <a:off x="5843587" y="5293481"/>
            <a:ext cx="2935288" cy="30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続ける気になる</a:t>
            </a:r>
          </a:p>
        </p:txBody>
      </p:sp>
      <p:sp>
        <p:nvSpPr>
          <p:cNvPr id="128024" name="Text Box 25"/>
          <p:cNvSpPr txBox="1">
            <a:spLocks noChangeArrowheads="1"/>
          </p:cNvSpPr>
          <p:nvPr/>
        </p:nvSpPr>
        <p:spPr bwMode="auto">
          <a:xfrm>
            <a:off x="728223" y="5293481"/>
            <a:ext cx="2619352" cy="30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気軽に助けを求められる</a:t>
            </a:r>
          </a:p>
        </p:txBody>
      </p:sp>
      <p:sp>
        <p:nvSpPr>
          <p:cNvPr id="128025" name="Text Box 29"/>
          <p:cNvSpPr txBox="1">
            <a:spLocks noChangeArrowheads="1"/>
          </p:cNvSpPr>
          <p:nvPr/>
        </p:nvSpPr>
        <p:spPr bwMode="auto">
          <a:xfrm>
            <a:off x="3752850" y="5294720"/>
            <a:ext cx="1826141" cy="33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128011" name="Text Box 34"/>
          <p:cNvSpPr txBox="1">
            <a:spLocks noChangeArrowheads="1"/>
          </p:cNvSpPr>
          <p:nvPr/>
        </p:nvSpPr>
        <p:spPr bwMode="auto">
          <a:xfrm>
            <a:off x="412750" y="5832475"/>
            <a:ext cx="5505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お互いにとって優しいシステムとして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1990</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年代から急速に</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広まった</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012" name="Text Box 23"/>
          <p:cNvSpPr txBox="1">
            <a:spLocks noChangeArrowheads="1"/>
          </p:cNvSpPr>
          <p:nvPr/>
        </p:nvSpPr>
        <p:spPr bwMode="auto">
          <a:xfrm>
            <a:off x="5884863" y="3038475"/>
            <a:ext cx="2744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報酬が目的ではない</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しかし、これだけの支援だから</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なにか謝礼があったらうれしい</a:t>
            </a:r>
          </a:p>
        </p:txBody>
      </p:sp>
      <p:sp>
        <p:nvSpPr>
          <p:cNvPr id="128013" name="AutoShape 6"/>
          <p:cNvSpPr>
            <a:spLocks noChangeArrowheads="1"/>
          </p:cNvSpPr>
          <p:nvPr/>
        </p:nvSpPr>
        <p:spPr bwMode="auto">
          <a:xfrm>
            <a:off x="983449" y="2020016"/>
            <a:ext cx="2092325" cy="531813"/>
          </a:xfrm>
          <a:prstGeom prst="roundRect">
            <a:avLst>
              <a:gd name="adj" fmla="val 50000"/>
            </a:avLst>
          </a:prstGeom>
          <a:solidFill>
            <a:srgbClr val="FFCCFF"/>
          </a:solidFill>
          <a:ln>
            <a:solidFill>
              <a:srgbClr val="C00000"/>
            </a:solidFill>
          </a:ln>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28014" name="Text Box 7"/>
          <p:cNvSpPr txBox="1">
            <a:spLocks noChangeArrowheads="1"/>
          </p:cNvSpPr>
          <p:nvPr/>
        </p:nvSpPr>
        <p:spPr bwMode="auto">
          <a:xfrm>
            <a:off x="1296187" y="2121616"/>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助けられる側</a:t>
            </a:r>
          </a:p>
        </p:txBody>
      </p:sp>
      <p:sp>
        <p:nvSpPr>
          <p:cNvPr id="128015" name="AutoShape 9"/>
          <p:cNvSpPr>
            <a:spLocks noChangeArrowheads="1"/>
          </p:cNvSpPr>
          <p:nvPr/>
        </p:nvSpPr>
        <p:spPr bwMode="auto">
          <a:xfrm>
            <a:off x="6187134" y="2028825"/>
            <a:ext cx="2092325" cy="531813"/>
          </a:xfrm>
          <a:prstGeom prst="roundRect">
            <a:avLst>
              <a:gd name="adj" fmla="val 50000"/>
            </a:avLst>
          </a:prstGeom>
          <a:solidFill>
            <a:schemeClr val="accent4">
              <a:lumMod val="40000"/>
              <a:lumOff val="60000"/>
            </a:schemeClr>
          </a:solidFill>
          <a:ln>
            <a:solidFill>
              <a:schemeClr val="accent2">
                <a:lumMod val="60000"/>
                <a:lumOff val="40000"/>
              </a:schemeClr>
            </a:solidFill>
          </a:ln>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solidFill>
                <a:srgbClr val="ECD9FF"/>
              </a:solidFill>
            </a:endParaRPr>
          </a:p>
        </p:txBody>
      </p:sp>
      <p:sp>
        <p:nvSpPr>
          <p:cNvPr id="128016" name="Text Box 10"/>
          <p:cNvSpPr txBox="1">
            <a:spLocks noChangeArrowheads="1"/>
          </p:cNvSpPr>
          <p:nvPr/>
        </p:nvSpPr>
        <p:spPr bwMode="auto">
          <a:xfrm>
            <a:off x="6722122" y="214312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助ける側</a:t>
            </a:r>
          </a:p>
        </p:txBody>
      </p:sp>
      <p:sp>
        <p:nvSpPr>
          <p:cNvPr id="128017" name="Text Box 35"/>
          <p:cNvSpPr txBox="1">
            <a:spLocks noChangeArrowheads="1"/>
          </p:cNvSpPr>
          <p:nvPr/>
        </p:nvSpPr>
        <p:spPr bwMode="auto">
          <a:xfrm>
            <a:off x="3283114" y="2000406"/>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お互い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さま</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対等性が確保される）</a:t>
            </a:r>
          </a:p>
        </p:txBody>
      </p:sp>
      <p:sp>
        <p:nvSpPr>
          <p:cNvPr id="12801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32" name="正方形/長方形 31"/>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有償ボランティアの種類</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A51A4EC-0D00-41D3-91E9-02274D57C649}" type="slidenum">
              <a:rPr lang="ja-JP" altLang="en-US">
                <a:solidFill>
                  <a:srgbClr val="898989"/>
                </a:solidFill>
              </a:rPr>
              <a:pPr/>
              <a:t>61</a:t>
            </a:fld>
            <a:endParaRPr lang="en-US" altLang="ja-JP">
              <a:solidFill>
                <a:srgbClr val="898989"/>
              </a:solidFill>
            </a:endParaRPr>
          </a:p>
        </p:txBody>
      </p:sp>
      <p:sp>
        <p:nvSpPr>
          <p:cNvPr id="48" name="正方形/長方形 47"/>
          <p:cNvSpPr/>
          <p:nvPr/>
        </p:nvSpPr>
        <p:spPr>
          <a:xfrm>
            <a:off x="628650" y="1220788"/>
            <a:ext cx="8201025"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様々な分類の基準</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fontAlgn="auto">
              <a:spcAft>
                <a:spcPts val="0"/>
              </a:spcAft>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有償ボランティアの分類は、分類基準により次のようになる</a:t>
            </a:r>
            <a:endPar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052" name="AutoShape 7"/>
          <p:cNvSpPr>
            <a:spLocks noChangeArrowheads="1"/>
          </p:cNvSpPr>
          <p:nvPr/>
        </p:nvSpPr>
        <p:spPr bwMode="auto">
          <a:xfrm>
            <a:off x="4706938" y="1843088"/>
            <a:ext cx="4002087" cy="2043112"/>
          </a:xfrm>
          <a:prstGeom prst="roundRect">
            <a:avLst>
              <a:gd name="adj" fmla="val 7500"/>
            </a:avLst>
          </a:prstGeom>
          <a:solidFill>
            <a:srgbClr val="99CC00">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0053" name="AutoShape 14"/>
          <p:cNvSpPr>
            <a:spLocks noChangeArrowheads="1"/>
          </p:cNvSpPr>
          <p:nvPr/>
        </p:nvSpPr>
        <p:spPr bwMode="auto">
          <a:xfrm>
            <a:off x="4894263" y="1939925"/>
            <a:ext cx="1797050" cy="339725"/>
          </a:xfrm>
          <a:prstGeom prst="roundRect">
            <a:avLst>
              <a:gd name="adj" fmla="val 50000"/>
            </a:avLst>
          </a:pr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0054" name="AutoShape 6"/>
          <p:cNvSpPr>
            <a:spLocks noChangeArrowheads="1"/>
          </p:cNvSpPr>
          <p:nvPr/>
        </p:nvSpPr>
        <p:spPr bwMode="auto">
          <a:xfrm>
            <a:off x="569913" y="1844675"/>
            <a:ext cx="4002087" cy="2043113"/>
          </a:xfrm>
          <a:prstGeom prst="roundRect">
            <a:avLst>
              <a:gd name="adj" fmla="val 7500"/>
            </a:avLst>
          </a:prstGeom>
          <a:solidFill>
            <a:srgbClr val="99CC00">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0055" name="AutoShape 8"/>
          <p:cNvSpPr>
            <a:spLocks noChangeArrowheads="1"/>
          </p:cNvSpPr>
          <p:nvPr/>
        </p:nvSpPr>
        <p:spPr bwMode="auto">
          <a:xfrm>
            <a:off x="541338" y="3998913"/>
            <a:ext cx="4002087" cy="2054225"/>
          </a:xfrm>
          <a:prstGeom prst="roundRect">
            <a:avLst>
              <a:gd name="adj" fmla="val 7500"/>
            </a:avLst>
          </a:prstGeom>
          <a:solidFill>
            <a:srgbClr val="99CC00">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0056" name="AutoShape 9"/>
          <p:cNvSpPr>
            <a:spLocks noChangeArrowheads="1"/>
          </p:cNvSpPr>
          <p:nvPr/>
        </p:nvSpPr>
        <p:spPr bwMode="auto">
          <a:xfrm>
            <a:off x="4706938" y="3998913"/>
            <a:ext cx="4002087" cy="2054225"/>
          </a:xfrm>
          <a:prstGeom prst="roundRect">
            <a:avLst>
              <a:gd name="adj" fmla="val 7500"/>
            </a:avLst>
          </a:prstGeom>
          <a:solidFill>
            <a:srgbClr val="99CC00">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0057" name="AutoShape 11"/>
          <p:cNvSpPr>
            <a:spLocks noChangeArrowheads="1"/>
          </p:cNvSpPr>
          <p:nvPr/>
        </p:nvSpPr>
        <p:spPr bwMode="auto">
          <a:xfrm>
            <a:off x="619125" y="1916113"/>
            <a:ext cx="1797050" cy="339725"/>
          </a:xfrm>
          <a:prstGeom prst="roundRect">
            <a:avLst>
              <a:gd name="adj" fmla="val 50000"/>
            </a:avLst>
          </a:pr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0058" name="Text Box 12"/>
          <p:cNvSpPr txBox="1">
            <a:spLocks noChangeArrowheads="1"/>
          </p:cNvSpPr>
          <p:nvPr/>
        </p:nvSpPr>
        <p:spPr bwMode="auto">
          <a:xfrm>
            <a:off x="5083175" y="1990725"/>
            <a:ext cx="1416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有償実現方法</a:t>
            </a:r>
          </a:p>
        </p:txBody>
      </p:sp>
      <p:sp>
        <p:nvSpPr>
          <p:cNvPr id="130059" name="Text Box 15"/>
          <p:cNvSpPr txBox="1">
            <a:spLocks noChangeArrowheads="1"/>
          </p:cNvSpPr>
          <p:nvPr/>
        </p:nvSpPr>
        <p:spPr bwMode="auto">
          <a:xfrm>
            <a:off x="1027113" y="1951038"/>
            <a:ext cx="1004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運営主体</a:t>
            </a:r>
          </a:p>
        </p:txBody>
      </p:sp>
      <p:sp>
        <p:nvSpPr>
          <p:cNvPr id="130060" name="AutoShape 17"/>
          <p:cNvSpPr>
            <a:spLocks noChangeArrowheads="1"/>
          </p:cNvSpPr>
          <p:nvPr/>
        </p:nvSpPr>
        <p:spPr bwMode="auto">
          <a:xfrm>
            <a:off x="674688" y="4113213"/>
            <a:ext cx="1797050" cy="339725"/>
          </a:xfrm>
          <a:prstGeom prst="roundRect">
            <a:avLst>
              <a:gd name="adj" fmla="val 50000"/>
            </a:avLst>
          </a:pr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061" name="Text Box 18"/>
          <p:cNvSpPr txBox="1">
            <a:spLocks noChangeArrowheads="1"/>
          </p:cNvSpPr>
          <p:nvPr/>
        </p:nvSpPr>
        <p:spPr bwMode="auto">
          <a:xfrm>
            <a:off x="987425" y="4143375"/>
            <a:ext cx="1211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用途の違い</a:t>
            </a:r>
          </a:p>
        </p:txBody>
      </p:sp>
      <p:sp>
        <p:nvSpPr>
          <p:cNvPr id="130062" name="AutoShape 20"/>
          <p:cNvSpPr>
            <a:spLocks noChangeArrowheads="1"/>
          </p:cNvSpPr>
          <p:nvPr/>
        </p:nvSpPr>
        <p:spPr bwMode="auto">
          <a:xfrm>
            <a:off x="4910138" y="4113213"/>
            <a:ext cx="2046287" cy="396875"/>
          </a:xfrm>
          <a:prstGeom prst="roundRect">
            <a:avLst>
              <a:gd name="adj" fmla="val 50000"/>
            </a:avLst>
          </a:pr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063" name="Text Box 21"/>
          <p:cNvSpPr txBox="1">
            <a:spLocks noChangeArrowheads="1"/>
          </p:cNvSpPr>
          <p:nvPr/>
        </p:nvSpPr>
        <p:spPr bwMode="auto">
          <a:xfrm>
            <a:off x="5186363" y="4168775"/>
            <a:ext cx="1620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標準額の定め方</a:t>
            </a:r>
          </a:p>
        </p:txBody>
      </p:sp>
      <p:sp>
        <p:nvSpPr>
          <p:cNvPr id="130064" name="Text Box 23"/>
          <p:cNvSpPr txBox="1">
            <a:spLocks noChangeArrowheads="1"/>
          </p:cNvSpPr>
          <p:nvPr/>
        </p:nvSpPr>
        <p:spPr bwMode="auto">
          <a:xfrm>
            <a:off x="5197475" y="2216150"/>
            <a:ext cx="22542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Tx/>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チケット方式</a:t>
            </a:r>
          </a:p>
          <a:p>
            <a:pPr>
              <a:lnSpc>
                <a:spcPct val="150000"/>
              </a:lnSpc>
              <a:buFontTx/>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請求書方式</a:t>
            </a:r>
          </a:p>
          <a:p>
            <a:pPr>
              <a:lnSpc>
                <a:spcPct val="150000"/>
              </a:lnSpc>
              <a:buFontTx/>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現金支払方式</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Tx/>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通帳方式</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Tx/>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スタンプカード方式　等</a:t>
            </a:r>
          </a:p>
        </p:txBody>
      </p:sp>
      <p:sp>
        <p:nvSpPr>
          <p:cNvPr id="130065" name="Text Box 25"/>
          <p:cNvSpPr txBox="1">
            <a:spLocks noChangeArrowheads="1"/>
          </p:cNvSpPr>
          <p:nvPr/>
        </p:nvSpPr>
        <p:spPr bwMode="auto">
          <a:xfrm>
            <a:off x="5197475" y="4481513"/>
            <a:ext cx="279241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一律額を決める</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一律額を決め、実費を加える</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活動の内容に応じて額を定める</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支払う側のその都度の意思</a:t>
            </a:r>
          </a:p>
        </p:txBody>
      </p:sp>
      <p:sp>
        <p:nvSpPr>
          <p:cNvPr id="130066" name="Text Box 26"/>
          <p:cNvSpPr txBox="1">
            <a:spLocks noChangeArrowheads="1"/>
          </p:cNvSpPr>
          <p:nvPr/>
        </p:nvSpPr>
        <p:spPr bwMode="auto">
          <a:xfrm>
            <a:off x="854075" y="4475163"/>
            <a:ext cx="2433638"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全額サービス提供者が得る</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一部は事務局への寄付</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一部を時間預託</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全額事務局経費</a:t>
            </a:r>
          </a:p>
        </p:txBody>
      </p:sp>
      <p:sp>
        <p:nvSpPr>
          <p:cNvPr id="13006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23" name="正方形/長方形 22"/>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30069" name="Text Box 23"/>
          <p:cNvSpPr txBox="1">
            <a:spLocks noChangeArrowheads="1"/>
          </p:cNvSpPr>
          <p:nvPr/>
        </p:nvSpPr>
        <p:spPr bwMode="auto">
          <a:xfrm>
            <a:off x="844550" y="2189163"/>
            <a:ext cx="153511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ＮＰＯ</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社会福祉協議会</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地縁団体</a:t>
            </a:r>
          </a:p>
          <a:p>
            <a:pPr>
              <a:lnSpc>
                <a:spcPct val="150000"/>
              </a:lnSpc>
              <a:buFontTx/>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行政</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どんな有償ボランティアを選ぶか</a:t>
            </a:r>
          </a:p>
        </p:txBody>
      </p:sp>
      <p:sp>
        <p:nvSpPr>
          <p:cNvPr id="132098"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26870BF-2762-469A-9479-5B1CB89C99C6}" type="slidenum">
              <a:rPr lang="ja-JP" altLang="en-US">
                <a:solidFill>
                  <a:srgbClr val="898989"/>
                </a:solidFill>
              </a:rPr>
              <a:pPr/>
              <a:t>62</a:t>
            </a:fld>
            <a:endParaRPr lang="en-US" altLang="ja-JP">
              <a:solidFill>
                <a:srgbClr val="898989"/>
              </a:solidFill>
            </a:endParaRPr>
          </a:p>
        </p:txBody>
      </p:sp>
      <p:pic>
        <p:nvPicPr>
          <p:cNvPr id="132099" name="Picture 26" descr="MC9002975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150" y="3294063"/>
            <a:ext cx="1487488"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27" descr="MC9002975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8800" y="3492500"/>
            <a:ext cx="14938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29" descr="MC9002801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9250" y="3549650"/>
            <a:ext cx="10350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30" descr="MC9002786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8613" y="3514725"/>
            <a:ext cx="95091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 Box 31"/>
          <p:cNvSpPr txBox="1">
            <a:spLocks noChangeArrowheads="1"/>
          </p:cNvSpPr>
          <p:nvPr/>
        </p:nvSpPr>
        <p:spPr bwMode="auto">
          <a:xfrm>
            <a:off x="827088" y="4618038"/>
            <a:ext cx="7785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ü"/>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有償が適しているか、どんな活動ができるか判断する</a:t>
            </a:r>
          </a:p>
          <a:p>
            <a:pPr>
              <a:buFont typeface="Wingdings" panose="05000000000000000000" pitchFamily="2" charset="2"/>
              <a:buChar char="ü"/>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無償の助け合いがどこまで行われている地域か（助け合いの濃さ）判断する</a:t>
            </a:r>
          </a:p>
          <a:p>
            <a:pPr>
              <a:buFont typeface="Wingdings" panose="05000000000000000000" pitchFamily="2" charset="2"/>
              <a:buChar char="ü"/>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住民側のニーズと活動者がしたい活動が適合しているか判断する</a:t>
            </a:r>
          </a:p>
        </p:txBody>
      </p:sp>
      <p:sp>
        <p:nvSpPr>
          <p:cNvPr id="132104" name="AutoShape 32"/>
          <p:cNvSpPr>
            <a:spLocks noChangeArrowheads="1"/>
          </p:cNvSpPr>
          <p:nvPr/>
        </p:nvSpPr>
        <p:spPr bwMode="auto">
          <a:xfrm>
            <a:off x="785813" y="4510088"/>
            <a:ext cx="7808912" cy="1017587"/>
          </a:xfrm>
          <a:prstGeom prst="roundRect">
            <a:avLst>
              <a:gd name="adj" fmla="val 16667"/>
            </a:avLst>
          </a:prstGeom>
          <a:noFill/>
          <a:ln w="28575">
            <a:solidFill>
              <a:srgbClr val="CC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2105" name="Text Box 33"/>
          <p:cNvSpPr txBox="1">
            <a:spLocks noChangeArrowheads="1"/>
          </p:cNvSpPr>
          <p:nvPr/>
        </p:nvSpPr>
        <p:spPr bwMode="auto">
          <a:xfrm>
            <a:off x="636588" y="5637213"/>
            <a:ext cx="7785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感性をはたらかせた、事前の協議が、後の継続性に</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つながる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有償</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ボランティアより地域通貨の方があっている地域も</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10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132107" name="テキスト ボックス 4"/>
          <p:cNvSpPr txBox="1">
            <a:spLocks noChangeArrowheads="1"/>
          </p:cNvSpPr>
          <p:nvPr/>
        </p:nvSpPr>
        <p:spPr bwMode="auto">
          <a:xfrm>
            <a:off x="1033463" y="1693863"/>
            <a:ext cx="185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baseline="-25000"/>
          </a:p>
        </p:txBody>
      </p:sp>
      <p:sp>
        <p:nvSpPr>
          <p:cNvPr id="132108" name="Text Box 34"/>
          <p:cNvSpPr txBox="1">
            <a:spLocks noChangeArrowheads="1"/>
          </p:cNvSpPr>
          <p:nvPr/>
        </p:nvSpPr>
        <p:spPr bwMode="auto">
          <a:xfrm>
            <a:off x="7075488" y="1522413"/>
            <a:ext cx="125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200">
                <a:ea typeface="メイリオ" panose="020B0604030504040204" pitchFamily="50" charset="-128"/>
                <a:cs typeface="メイリオ" panose="020B0604030504040204" pitchFamily="50" charset="-128"/>
              </a:rPr>
              <a:t>軽いサービスは</a:t>
            </a:r>
          </a:p>
          <a:p>
            <a:r>
              <a:rPr lang="ja-JP" altLang="en-US" sz="1200">
                <a:ea typeface="メイリオ" panose="020B0604030504040204" pitchFamily="50" charset="-128"/>
                <a:cs typeface="メイリオ" panose="020B0604030504040204" pitchFamily="50" charset="-128"/>
              </a:rPr>
              <a:t>無償でやる</a:t>
            </a:r>
          </a:p>
        </p:txBody>
      </p:sp>
      <p:sp>
        <p:nvSpPr>
          <p:cNvPr id="132109" name="AutoShape 35"/>
          <p:cNvSpPr>
            <a:spLocks noChangeArrowheads="1"/>
          </p:cNvSpPr>
          <p:nvPr/>
        </p:nvSpPr>
        <p:spPr bwMode="auto">
          <a:xfrm>
            <a:off x="7073900" y="1492250"/>
            <a:ext cx="1239838" cy="484188"/>
          </a:xfrm>
          <a:prstGeom prst="wedgeRectCallout">
            <a:avLst>
              <a:gd name="adj1" fmla="val -65829"/>
              <a:gd name="adj2" fmla="val -6338"/>
            </a:avLst>
          </a:prstGeom>
          <a:noFill/>
          <a:ln w="9525">
            <a:solidFill>
              <a:srgbClr val="008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endParaRPr lang="ja-JP" altLang="en-US"/>
          </a:p>
        </p:txBody>
      </p:sp>
      <p:sp>
        <p:nvSpPr>
          <p:cNvPr id="132110" name="Text Box 36"/>
          <p:cNvSpPr txBox="1">
            <a:spLocks noChangeArrowheads="1"/>
          </p:cNvSpPr>
          <p:nvPr/>
        </p:nvSpPr>
        <p:spPr bwMode="auto">
          <a:xfrm>
            <a:off x="811213" y="2289175"/>
            <a:ext cx="125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200">
                <a:ea typeface="メイリオ" panose="020B0604030504040204" pitchFamily="50" charset="-128"/>
                <a:cs typeface="メイリオ" panose="020B0604030504040204" pitchFamily="50" charset="-128"/>
              </a:rPr>
              <a:t>比較的軽い</a:t>
            </a:r>
          </a:p>
          <a:p>
            <a:r>
              <a:rPr lang="ja-JP" altLang="en-US" sz="1200">
                <a:ea typeface="メイリオ" panose="020B0604030504040204" pitchFamily="50" charset="-128"/>
                <a:cs typeface="メイリオ" panose="020B0604030504040204" pitchFamily="50" charset="-128"/>
              </a:rPr>
              <a:t>サービスも有償</a:t>
            </a:r>
          </a:p>
        </p:txBody>
      </p:sp>
      <p:sp>
        <p:nvSpPr>
          <p:cNvPr id="132111" name="AutoShape 37"/>
          <p:cNvSpPr>
            <a:spLocks noChangeArrowheads="1"/>
          </p:cNvSpPr>
          <p:nvPr/>
        </p:nvSpPr>
        <p:spPr bwMode="auto">
          <a:xfrm>
            <a:off x="823913" y="2279650"/>
            <a:ext cx="1231900" cy="436563"/>
          </a:xfrm>
          <a:prstGeom prst="wedgeRectCallout">
            <a:avLst>
              <a:gd name="adj1" fmla="val 65185"/>
              <a:gd name="adj2" fmla="val 17255"/>
            </a:avLst>
          </a:prstGeom>
          <a:noFill/>
          <a:ln w="9525">
            <a:solidFill>
              <a:srgbClr val="008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endParaRPr lang="ja-JP" altLang="en-US"/>
          </a:p>
        </p:txBody>
      </p:sp>
      <p:sp>
        <p:nvSpPr>
          <p:cNvPr id="132112" name="Rectangle 30"/>
          <p:cNvSpPr>
            <a:spLocks noChangeArrowheads="1"/>
          </p:cNvSpPr>
          <p:nvPr/>
        </p:nvSpPr>
        <p:spPr bwMode="auto">
          <a:xfrm>
            <a:off x="2305050" y="1416050"/>
            <a:ext cx="4627563" cy="1549400"/>
          </a:xfrm>
          <a:prstGeom prst="rect">
            <a:avLst/>
          </a:prstGeom>
          <a:gradFill rotWithShape="1">
            <a:gsLst>
              <a:gs pos="0">
                <a:schemeClr val="bg1"/>
              </a:gs>
              <a:gs pos="100000">
                <a:srgbClr val="FEF1B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2113" name="Text Box 21"/>
          <p:cNvSpPr txBox="1">
            <a:spLocks noChangeArrowheads="1"/>
          </p:cNvSpPr>
          <p:nvPr/>
        </p:nvSpPr>
        <p:spPr bwMode="auto">
          <a:xfrm>
            <a:off x="2760663" y="2994025"/>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b="1">
                <a:solidFill>
                  <a:srgbClr val="FF6600"/>
                </a:solidFill>
                <a:ea typeface="メイリオ" panose="020B0604030504040204" pitchFamily="50" charset="-128"/>
                <a:cs typeface="メイリオ" panose="020B0604030504040204" pitchFamily="50" charset="-128"/>
              </a:rPr>
              <a:t>（地域におけるご近所の助け合いの濃さ）</a:t>
            </a:r>
          </a:p>
        </p:txBody>
      </p:sp>
      <p:sp>
        <p:nvSpPr>
          <p:cNvPr id="132114" name="Line 17"/>
          <p:cNvSpPr>
            <a:spLocks noChangeShapeType="1"/>
          </p:cNvSpPr>
          <p:nvPr/>
        </p:nvSpPr>
        <p:spPr bwMode="auto">
          <a:xfrm>
            <a:off x="2289175" y="1725613"/>
            <a:ext cx="4611688" cy="938212"/>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2115" name="Text Box 25"/>
          <p:cNvSpPr txBox="1">
            <a:spLocks noChangeArrowheads="1"/>
          </p:cNvSpPr>
          <p:nvPr/>
        </p:nvSpPr>
        <p:spPr bwMode="auto">
          <a:xfrm rot="-634211">
            <a:off x="4645025" y="1660525"/>
            <a:ext cx="213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b="1">
                <a:solidFill>
                  <a:srgbClr val="006600"/>
                </a:solidFill>
                <a:ea typeface="メイリオ" panose="020B0604030504040204" pitchFamily="50" charset="-128"/>
                <a:cs typeface="メイリオ" panose="020B0604030504040204" pitchFamily="50" charset="-128"/>
              </a:rPr>
              <a:t>（対象とするサービス）</a:t>
            </a:r>
          </a:p>
        </p:txBody>
      </p:sp>
      <p:sp>
        <p:nvSpPr>
          <p:cNvPr id="132116" name="Text Box 24"/>
          <p:cNvSpPr txBox="1">
            <a:spLocks noChangeArrowheads="1"/>
          </p:cNvSpPr>
          <p:nvPr/>
        </p:nvSpPr>
        <p:spPr bwMode="auto">
          <a:xfrm rot="753777">
            <a:off x="2654300" y="1703388"/>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b="1">
                <a:solidFill>
                  <a:schemeClr val="hlink"/>
                </a:solidFill>
                <a:ea typeface="メイリオ" panose="020B0604030504040204" pitchFamily="50" charset="-128"/>
                <a:cs typeface="メイリオ" panose="020B0604030504040204" pitchFamily="50" charset="-128"/>
              </a:rPr>
              <a:t>（謝礼金の標準額）</a:t>
            </a:r>
          </a:p>
        </p:txBody>
      </p:sp>
      <p:sp>
        <p:nvSpPr>
          <p:cNvPr id="132117" name="Line 32"/>
          <p:cNvSpPr>
            <a:spLocks noChangeShapeType="1"/>
          </p:cNvSpPr>
          <p:nvPr/>
        </p:nvSpPr>
        <p:spPr bwMode="auto">
          <a:xfrm>
            <a:off x="2297113" y="2949575"/>
            <a:ext cx="4643437" cy="0"/>
          </a:xfrm>
          <a:prstGeom prst="line">
            <a:avLst/>
          </a:prstGeom>
          <a:noFill/>
          <a:ln w="28575">
            <a:solidFill>
              <a:srgbClr val="FF6600"/>
            </a:solidFill>
            <a:round/>
            <a:headEnd type="triangle" w="med" len="lg"/>
            <a:tailEnd type="triangle" w="med" len="lg"/>
          </a:ln>
          <a:extLst>
            <a:ext uri="{909E8E84-426E-40DD-AFC4-6F175D3DCCD1}">
              <a14:hiddenFill xmlns:a14="http://schemas.microsoft.com/office/drawing/2010/main">
                <a:noFill/>
              </a14:hiddenFill>
            </a:ext>
          </a:extLst>
        </p:spPr>
        <p:txBody>
          <a:bodyPr/>
          <a:lstStyle/>
          <a:p>
            <a:endParaRPr lang="ja-JP" altLang="en-US"/>
          </a:p>
        </p:txBody>
      </p:sp>
      <p:sp>
        <p:nvSpPr>
          <p:cNvPr id="128033" name="Line 33"/>
          <p:cNvSpPr>
            <a:spLocks noChangeShapeType="1"/>
          </p:cNvSpPr>
          <p:nvPr/>
        </p:nvSpPr>
        <p:spPr bwMode="auto">
          <a:xfrm>
            <a:off x="6924675" y="1408113"/>
            <a:ext cx="0" cy="1565275"/>
          </a:xfrm>
          <a:prstGeom prst="line">
            <a:avLst/>
          </a:prstGeom>
          <a:noFill/>
          <a:ln w="28575">
            <a:solidFill>
              <a:schemeClr val="bg1">
                <a:lumMod val="75000"/>
              </a:schemeClr>
            </a:solidFill>
            <a:prstDash val="solid"/>
            <a:round/>
            <a:headEnd type="none" w="med" len="lg"/>
            <a:tailEnd type="none" w="med" len="lg"/>
          </a:ln>
          <a:effectLst/>
          <a:extLst/>
        </p:spPr>
        <p:txBody>
          <a:bodyPr/>
          <a:lstStyle/>
          <a:p>
            <a:pPr fontAlgn="auto">
              <a:spcBef>
                <a:spcPts val="0"/>
              </a:spcBef>
              <a:spcAft>
                <a:spcPts val="0"/>
              </a:spcAft>
              <a:defRPr/>
            </a:pPr>
            <a:endParaRPr lang="ja-JP" altLang="en-US">
              <a:latin typeface="+mn-lt"/>
              <a:ea typeface="+mn-ea"/>
            </a:endParaRPr>
          </a:p>
        </p:txBody>
      </p:sp>
      <p:sp>
        <p:nvSpPr>
          <p:cNvPr id="132119" name="Text Box 38"/>
          <p:cNvSpPr txBox="1">
            <a:spLocks noChangeArrowheads="1"/>
          </p:cNvSpPr>
          <p:nvPr/>
        </p:nvSpPr>
        <p:spPr bwMode="auto">
          <a:xfrm>
            <a:off x="6407150" y="3006725"/>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1200" b="1">
                <a:solidFill>
                  <a:srgbClr val="FF6600"/>
                </a:solidFill>
                <a:ea typeface="メイリオ" panose="020B0604030504040204" pitchFamily="50" charset="-128"/>
                <a:cs typeface="メイリオ" panose="020B0604030504040204" pitchFamily="50" charset="-128"/>
              </a:rPr>
              <a:t>濃い</a:t>
            </a:r>
          </a:p>
        </p:txBody>
      </p:sp>
      <p:sp>
        <p:nvSpPr>
          <p:cNvPr id="132120" name="Text Box 39"/>
          <p:cNvSpPr txBox="1">
            <a:spLocks noChangeArrowheads="1"/>
          </p:cNvSpPr>
          <p:nvPr/>
        </p:nvSpPr>
        <p:spPr bwMode="auto">
          <a:xfrm>
            <a:off x="2316163" y="3006725"/>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200" b="1">
                <a:solidFill>
                  <a:srgbClr val="FF6600"/>
                </a:solidFill>
                <a:ea typeface="メイリオ" panose="020B0604030504040204" pitchFamily="50" charset="-128"/>
                <a:cs typeface="メイリオ" panose="020B0604030504040204" pitchFamily="50" charset="-128"/>
              </a:rPr>
              <a:t>薄い</a:t>
            </a:r>
          </a:p>
        </p:txBody>
      </p:sp>
      <p:sp>
        <p:nvSpPr>
          <p:cNvPr id="132121" name="Text Box 43"/>
          <p:cNvSpPr txBox="1">
            <a:spLocks noChangeArrowheads="1"/>
          </p:cNvSpPr>
          <p:nvPr/>
        </p:nvSpPr>
        <p:spPr bwMode="auto">
          <a:xfrm>
            <a:off x="1765300" y="1558925"/>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1200" b="1">
                <a:solidFill>
                  <a:schemeClr val="hlink"/>
                </a:solidFill>
                <a:ea typeface="メイリオ" panose="020B0604030504040204" pitchFamily="50" charset="-128"/>
                <a:cs typeface="メイリオ" panose="020B0604030504040204" pitchFamily="50" charset="-128"/>
              </a:rPr>
              <a:t>高い</a:t>
            </a:r>
          </a:p>
        </p:txBody>
      </p:sp>
      <p:sp>
        <p:nvSpPr>
          <p:cNvPr id="132122" name="Text Box 44"/>
          <p:cNvSpPr txBox="1">
            <a:spLocks noChangeArrowheads="1"/>
          </p:cNvSpPr>
          <p:nvPr/>
        </p:nvSpPr>
        <p:spPr bwMode="auto">
          <a:xfrm>
            <a:off x="6942138" y="2506663"/>
            <a:ext cx="488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sz="1200" b="1">
                <a:solidFill>
                  <a:schemeClr val="hlink"/>
                </a:solidFill>
                <a:ea typeface="メイリオ" panose="020B0604030504040204" pitchFamily="50" charset="-128"/>
                <a:cs typeface="メイリオ" panose="020B0604030504040204" pitchFamily="50" charset="-128"/>
              </a:rPr>
              <a:t>低い</a:t>
            </a:r>
          </a:p>
        </p:txBody>
      </p:sp>
      <p:sp>
        <p:nvSpPr>
          <p:cNvPr id="34" name="正方形/長方形 33"/>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5" name="Line 33"/>
          <p:cNvSpPr>
            <a:spLocks noChangeShapeType="1"/>
          </p:cNvSpPr>
          <p:nvPr/>
        </p:nvSpPr>
        <p:spPr bwMode="auto">
          <a:xfrm>
            <a:off x="2301875" y="1408113"/>
            <a:ext cx="0" cy="1565275"/>
          </a:xfrm>
          <a:prstGeom prst="line">
            <a:avLst/>
          </a:prstGeom>
          <a:noFill/>
          <a:ln w="28575">
            <a:solidFill>
              <a:schemeClr val="bg1">
                <a:lumMod val="75000"/>
              </a:schemeClr>
            </a:solidFill>
            <a:prstDash val="solid"/>
            <a:round/>
            <a:headEnd type="none" w="med" len="lg"/>
            <a:tailEnd type="none" w="med" len="lg"/>
          </a:ln>
          <a:effectLst/>
          <a:extLst/>
        </p:spPr>
        <p:txBody>
          <a:bodyPr/>
          <a:lstStyle/>
          <a:p>
            <a:pPr fontAlgn="auto">
              <a:spcBef>
                <a:spcPts val="0"/>
              </a:spcBef>
              <a:spcAft>
                <a:spcPts val="0"/>
              </a:spcAft>
              <a:defRPr/>
            </a:pPr>
            <a:endParaRPr lang="ja-JP" altLang="en-US">
              <a:latin typeface="+mn-lt"/>
              <a:ea typeface="+mn-ea"/>
            </a:endParaRPr>
          </a:p>
        </p:txBody>
      </p:sp>
      <p:sp>
        <p:nvSpPr>
          <p:cNvPr id="132125" name="Line 26"/>
          <p:cNvSpPr>
            <a:spLocks noChangeShapeType="1"/>
          </p:cNvSpPr>
          <p:nvPr/>
        </p:nvSpPr>
        <p:spPr bwMode="auto">
          <a:xfrm flipH="1">
            <a:off x="2289175" y="1725613"/>
            <a:ext cx="4611688" cy="835025"/>
          </a:xfrm>
          <a:prstGeom prst="line">
            <a:avLst/>
          </a:prstGeom>
          <a:noFill/>
          <a:ln w="28575">
            <a:solidFill>
              <a:srgbClr val="008000"/>
            </a:solidFill>
            <a:prstDash val="dash"/>
            <a:round/>
            <a:headEnd type="oval" w="lg" len="lg"/>
            <a:tailEnd type="oval" w="lg" len="lg"/>
          </a:ln>
          <a:extLst>
            <a:ext uri="{909E8E84-426E-40DD-AFC4-6F175D3DCCD1}">
              <a14:hiddenFill xmlns:a14="http://schemas.microsoft.com/office/drawing/2010/main">
                <a:noFill/>
              </a14:hiddenFill>
            </a:ext>
          </a:extLst>
        </p:spPr>
        <p:txBody>
          <a:bodyPr/>
          <a:lstStyle/>
          <a:p>
            <a:endParaRPr lang="ja-JP"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7.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仕掛け方と立ち上げのステップ</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7AF9560-C189-48AD-B688-1FE38E76EA90}" type="slidenum">
              <a:rPr lang="ja-JP" altLang="en-US">
                <a:solidFill>
                  <a:srgbClr val="898989"/>
                </a:solidFill>
              </a:rPr>
              <a:pPr/>
              <a:t>63</a:t>
            </a:fld>
            <a:endParaRPr lang="en-US" altLang="ja-JP">
              <a:solidFill>
                <a:srgbClr val="898989"/>
              </a:solidFill>
            </a:endParaRPr>
          </a:p>
        </p:txBody>
      </p:sp>
      <p:sp>
        <p:nvSpPr>
          <p:cNvPr id="5" name="テキスト ボックス 4"/>
          <p:cNvSpPr txBox="1"/>
          <p:nvPr/>
        </p:nvSpPr>
        <p:spPr>
          <a:xfrm>
            <a:off x="577850" y="1325563"/>
            <a:ext cx="8170863" cy="4924425"/>
          </a:xfrm>
          <a:prstGeom prst="rect">
            <a:avLst/>
          </a:prstGeom>
          <a:noFill/>
        </p:spPr>
        <p:txBody>
          <a:bodyPr>
            <a:spAutoFit/>
          </a:bodyPr>
          <a:lstStyle/>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生活支援コーディネーターは、地域の助け合いの状況などを把握して、有償ボランティアを仕掛けることとした場合には、まず中心になるリーダーを見つけ、リーダーがおおむね次のようなステップで行う立ち上げを、それぞれの段階で支援</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fontAlgn="auto">
              <a:spcBef>
                <a:spcPts val="0"/>
              </a:spcBef>
              <a:spcAft>
                <a:spcPts val="0"/>
              </a:spcAft>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理念の確立</a:t>
            </a: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実行の仲間づくり</a:t>
            </a: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事前調査・事前</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学習</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buFont typeface="+mj-ea"/>
              <a:buAutoNum type="circleNumDbPlai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代表者の決定と事務局の設置</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有償ボランティアの内容・種類を確定する</a:t>
            </a: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団体の規模・運営体制の決定</a:t>
            </a:r>
          </a:p>
          <a:p>
            <a:pPr marL="914400" lvl="1" indent="-457200" fontAlgn="auto">
              <a:spcBef>
                <a:spcPts val="0"/>
              </a:spcBef>
              <a:spcAft>
                <a:spcPts val="0"/>
              </a:spcAft>
              <a:buFont typeface="+mj-ea"/>
              <a:buAutoNum type="circleNumDbPlai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発起人会</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の発足</a:t>
            </a: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地域住民への呼びかけ・会員募集</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運営資金・支援者の獲得及び行政その他関係者の理解</a:t>
            </a: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初期準備（事務所の確定、整理など）</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914400" lvl="1" indent="-457200" fontAlgn="auto">
              <a:spcBef>
                <a:spcPts val="0"/>
              </a:spcBef>
              <a:spcAft>
                <a:spcPts val="0"/>
              </a:spcAft>
              <a:buFont typeface="+mj-ea"/>
              <a:buAutoNum type="circleNumDbPlain"/>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定款の確定・団体の法人格獲得</a:t>
            </a:r>
          </a:p>
          <a:p>
            <a:pPr marL="914400" lvl="1" indent="-457200" fontAlgn="auto">
              <a:spcBef>
                <a:spcPts val="0"/>
              </a:spcBef>
              <a:spcAft>
                <a:spcPts val="0"/>
              </a:spcAft>
              <a:buFont typeface="+mj-ea"/>
              <a:buAutoNum type="circleNumDbPlain"/>
              <a:defRP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設立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総会</a:t>
            </a:r>
          </a:p>
        </p:txBody>
      </p:sp>
      <p:sp>
        <p:nvSpPr>
          <p:cNvPr id="13414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加算記号 39"/>
          <p:cNvSpPr/>
          <p:nvPr/>
        </p:nvSpPr>
        <p:spPr>
          <a:xfrm rot="2700000">
            <a:off x="6192043" y="2069305"/>
            <a:ext cx="1739900" cy="1741487"/>
          </a:xfrm>
          <a:prstGeom prst="mathPlus">
            <a:avLst>
              <a:gd name="adj1" fmla="val 1168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4" name="加算記号 43"/>
          <p:cNvSpPr/>
          <p:nvPr/>
        </p:nvSpPr>
        <p:spPr>
          <a:xfrm rot="2700000">
            <a:off x="3615532" y="2069306"/>
            <a:ext cx="1739900" cy="1741487"/>
          </a:xfrm>
          <a:prstGeom prst="mathPlus">
            <a:avLst>
              <a:gd name="adj1" fmla="val 1168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4" name="加算記号 53"/>
          <p:cNvSpPr/>
          <p:nvPr/>
        </p:nvSpPr>
        <p:spPr>
          <a:xfrm rot="2700000">
            <a:off x="1027907" y="2069306"/>
            <a:ext cx="1739900" cy="1741487"/>
          </a:xfrm>
          <a:prstGeom prst="mathPlus">
            <a:avLst>
              <a:gd name="adj1" fmla="val 1168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619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運営上の留意点</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9A8791E-C062-4BC1-A0E5-64D3DA19A4E9}" type="slidenum">
              <a:rPr lang="ja-JP" altLang="en-US">
                <a:solidFill>
                  <a:srgbClr val="898989"/>
                </a:solidFill>
              </a:rPr>
              <a:pPr/>
              <a:t>64</a:t>
            </a:fld>
            <a:endParaRPr lang="en-US" altLang="ja-JP">
              <a:solidFill>
                <a:srgbClr val="898989"/>
              </a:solidFill>
            </a:endParaRPr>
          </a:p>
        </p:txBody>
      </p:sp>
      <p:sp>
        <p:nvSpPr>
          <p:cNvPr id="48" name="正方形/長方形 47"/>
          <p:cNvSpPr/>
          <p:nvPr/>
        </p:nvSpPr>
        <p:spPr>
          <a:xfrm>
            <a:off x="487363" y="1155700"/>
            <a:ext cx="8201025" cy="452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運営の継続に最も重要なのは住民からの信頼の確保</a:t>
            </a:r>
            <a:endParaRPr lang="ja-JP" altLang="en-US" sz="22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202" name="Oval 15"/>
          <p:cNvSpPr>
            <a:spLocks noChangeArrowheads="1"/>
          </p:cNvSpPr>
          <p:nvPr/>
        </p:nvSpPr>
        <p:spPr bwMode="auto">
          <a:xfrm>
            <a:off x="2325688" y="4516438"/>
            <a:ext cx="4200525" cy="568325"/>
          </a:xfrm>
          <a:prstGeom prst="ellipse">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03" name="AutoShape 19"/>
          <p:cNvSpPr>
            <a:spLocks noChangeArrowheads="1"/>
          </p:cNvSpPr>
          <p:nvPr/>
        </p:nvSpPr>
        <p:spPr bwMode="auto">
          <a:xfrm>
            <a:off x="4308475" y="5148263"/>
            <a:ext cx="1673225" cy="731837"/>
          </a:xfrm>
          <a:prstGeom prst="roundRect">
            <a:avLst>
              <a:gd name="adj" fmla="val 16667"/>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04" name="Text Box 11"/>
          <p:cNvSpPr txBox="1">
            <a:spLocks noChangeArrowheads="1"/>
          </p:cNvSpPr>
          <p:nvPr/>
        </p:nvSpPr>
        <p:spPr bwMode="auto">
          <a:xfrm>
            <a:off x="4030663" y="5222875"/>
            <a:ext cx="22494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活動の内容と</a:t>
            </a:r>
          </a:p>
          <a:p>
            <a:pPr algn="ctr"/>
            <a:r>
              <a:rPr lang="ja-JP" altLang="en-US" sz="1600">
                <a:latin typeface="メイリオ" panose="020B0604030504040204" pitchFamily="50" charset="-128"/>
                <a:ea typeface="メイリオ" panose="020B0604030504040204" pitchFamily="50" charset="-128"/>
                <a:cs typeface="メイリオ" panose="020B0604030504040204" pitchFamily="50" charset="-128"/>
              </a:rPr>
              <a:t>効果の報告</a:t>
            </a:r>
          </a:p>
        </p:txBody>
      </p:sp>
      <p:sp>
        <p:nvSpPr>
          <p:cNvPr id="136205" name="Text Box 14"/>
          <p:cNvSpPr txBox="1">
            <a:spLocks noChangeArrowheads="1"/>
          </p:cNvSpPr>
          <p:nvPr/>
        </p:nvSpPr>
        <p:spPr bwMode="auto">
          <a:xfrm>
            <a:off x="2422525" y="4644154"/>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住民の信頼を確保するには</a:t>
            </a:r>
          </a:p>
        </p:txBody>
      </p:sp>
      <p:pic>
        <p:nvPicPr>
          <p:cNvPr id="136206" name="Picture 17" descr="MC9003013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100" y="4340225"/>
            <a:ext cx="10699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7" name="Picture 18" descr="MC9003013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150" y="4816475"/>
            <a:ext cx="15049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8" name="AutoShape 12"/>
          <p:cNvSpPr>
            <a:spLocks noChangeArrowheads="1"/>
          </p:cNvSpPr>
          <p:nvPr/>
        </p:nvSpPr>
        <p:spPr bwMode="auto">
          <a:xfrm>
            <a:off x="1839913" y="5140325"/>
            <a:ext cx="1768475" cy="731838"/>
          </a:xfrm>
          <a:prstGeom prst="roundRect">
            <a:avLst>
              <a:gd name="adj" fmla="val 16667"/>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09" name="Text Box 10"/>
          <p:cNvSpPr txBox="1">
            <a:spLocks noChangeArrowheads="1"/>
          </p:cNvSpPr>
          <p:nvPr/>
        </p:nvSpPr>
        <p:spPr bwMode="auto">
          <a:xfrm>
            <a:off x="1733550" y="5191125"/>
            <a:ext cx="1985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正確な</a:t>
            </a:r>
          </a:p>
          <a:p>
            <a:pPr algn="ct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資金情報の公開</a:t>
            </a:r>
          </a:p>
        </p:txBody>
      </p:sp>
      <p:sp>
        <p:nvSpPr>
          <p:cNvPr id="136210" name="AutoShape 27"/>
          <p:cNvSpPr>
            <a:spLocks noChangeArrowheads="1"/>
          </p:cNvSpPr>
          <p:nvPr/>
        </p:nvSpPr>
        <p:spPr bwMode="auto">
          <a:xfrm>
            <a:off x="995363" y="2116138"/>
            <a:ext cx="1797050" cy="339725"/>
          </a:xfrm>
          <a:prstGeom prst="roundRect">
            <a:avLst>
              <a:gd name="adj" fmla="val 50000"/>
            </a:avLst>
          </a:prstGeom>
          <a:solidFill>
            <a:srgbClr val="FFD9B3"/>
          </a:solidFill>
          <a:ln>
            <a:solidFill>
              <a:srgbClr val="996600"/>
            </a:solidFill>
          </a:ln>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11" name="AutoShape 41"/>
          <p:cNvSpPr>
            <a:spLocks noChangeArrowheads="1"/>
          </p:cNvSpPr>
          <p:nvPr/>
        </p:nvSpPr>
        <p:spPr bwMode="auto">
          <a:xfrm>
            <a:off x="738188" y="3444875"/>
            <a:ext cx="2311400" cy="846138"/>
          </a:xfrm>
          <a:prstGeom prst="roundRect">
            <a:avLst>
              <a:gd name="adj" fmla="val 16667"/>
            </a:avLst>
          </a:prstGeom>
          <a:solidFill>
            <a:srgbClr val="FFFFFF">
              <a:alpha val="50195"/>
            </a:srgbClr>
          </a:solidFill>
          <a:ln w="28575">
            <a:solidFill>
              <a:srgbClr val="99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12" name="Text Box 24"/>
          <p:cNvSpPr txBox="1">
            <a:spLocks noChangeArrowheads="1"/>
          </p:cNvSpPr>
          <p:nvPr/>
        </p:nvSpPr>
        <p:spPr bwMode="auto">
          <a:xfrm>
            <a:off x="942975" y="3504305"/>
            <a:ext cx="20431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ボランティアの</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精神を定着</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させ、</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理念</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を共有</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213" name="Text Box 25"/>
          <p:cNvSpPr txBox="1">
            <a:spLocks noChangeArrowheads="1"/>
          </p:cNvSpPr>
          <p:nvPr/>
        </p:nvSpPr>
        <p:spPr bwMode="auto">
          <a:xfrm>
            <a:off x="1190625" y="2659063"/>
            <a:ext cx="150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お金の理論に</a:t>
            </a: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引きずられる</a:t>
            </a:r>
          </a:p>
        </p:txBody>
      </p:sp>
      <p:sp>
        <p:nvSpPr>
          <p:cNvPr id="136214" name="Text Box 28"/>
          <p:cNvSpPr txBox="1">
            <a:spLocks noChangeArrowheads="1"/>
          </p:cNvSpPr>
          <p:nvPr/>
        </p:nvSpPr>
        <p:spPr bwMode="auto">
          <a:xfrm>
            <a:off x="1117600" y="2146300"/>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b="1" dirty="0">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理念の確立</a:t>
            </a:r>
          </a:p>
        </p:txBody>
      </p:sp>
      <p:sp>
        <p:nvSpPr>
          <p:cNvPr id="136215" name="AutoShape 33"/>
          <p:cNvSpPr>
            <a:spLocks noChangeArrowheads="1"/>
          </p:cNvSpPr>
          <p:nvPr/>
        </p:nvSpPr>
        <p:spPr bwMode="auto">
          <a:xfrm>
            <a:off x="3595688" y="2116138"/>
            <a:ext cx="1797050" cy="339725"/>
          </a:xfrm>
          <a:prstGeom prst="roundRect">
            <a:avLst>
              <a:gd name="adj" fmla="val 50000"/>
            </a:avLst>
          </a:prstGeom>
          <a:solidFill>
            <a:srgbClr val="FFD9B3"/>
          </a:solidFill>
          <a:ln>
            <a:solidFill>
              <a:srgbClr val="996600"/>
            </a:solidFill>
          </a:ln>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16" name="AutoShape 42"/>
          <p:cNvSpPr>
            <a:spLocks noChangeArrowheads="1"/>
          </p:cNvSpPr>
          <p:nvPr/>
        </p:nvSpPr>
        <p:spPr bwMode="auto">
          <a:xfrm>
            <a:off x="3290888" y="3444875"/>
            <a:ext cx="2311400" cy="846138"/>
          </a:xfrm>
          <a:prstGeom prst="roundRect">
            <a:avLst>
              <a:gd name="adj" fmla="val 16667"/>
            </a:avLst>
          </a:prstGeom>
          <a:solidFill>
            <a:srgbClr val="FFFFFF">
              <a:alpha val="50195"/>
            </a:srgbClr>
          </a:solidFill>
          <a:ln w="28575">
            <a:solidFill>
              <a:srgbClr val="99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17" name="Text Box 31"/>
          <p:cNvSpPr txBox="1">
            <a:spLocks noChangeArrowheads="1"/>
          </p:cNvSpPr>
          <p:nvPr/>
        </p:nvSpPr>
        <p:spPr bwMode="auto">
          <a:xfrm>
            <a:off x="3384550" y="3498850"/>
            <a:ext cx="22177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活動に対する意欲の</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重視と資金の適正な</a:t>
            </a:r>
            <a:endParaRPr lang="en-US" altLang="ja-JP" sz="140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管理体制</a:t>
            </a:r>
          </a:p>
        </p:txBody>
      </p:sp>
      <p:sp>
        <p:nvSpPr>
          <p:cNvPr id="136218" name="Text Box 32"/>
          <p:cNvSpPr txBox="1">
            <a:spLocks noChangeArrowheads="1"/>
          </p:cNvSpPr>
          <p:nvPr/>
        </p:nvSpPr>
        <p:spPr bwMode="auto">
          <a:xfrm>
            <a:off x="3676650" y="2659063"/>
            <a:ext cx="170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暴走と過剰管理</a:t>
            </a:r>
          </a:p>
        </p:txBody>
      </p:sp>
      <p:sp>
        <p:nvSpPr>
          <p:cNvPr id="136219" name="Text Box 34"/>
          <p:cNvSpPr txBox="1">
            <a:spLocks noChangeArrowheads="1"/>
          </p:cNvSpPr>
          <p:nvPr/>
        </p:nvSpPr>
        <p:spPr bwMode="auto">
          <a:xfrm>
            <a:off x="3717925" y="2146300"/>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b="1">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適切な管理</a:t>
            </a:r>
          </a:p>
        </p:txBody>
      </p:sp>
      <p:sp>
        <p:nvSpPr>
          <p:cNvPr id="136220" name="AutoShape 39"/>
          <p:cNvSpPr>
            <a:spLocks noChangeArrowheads="1"/>
          </p:cNvSpPr>
          <p:nvPr/>
        </p:nvSpPr>
        <p:spPr bwMode="auto">
          <a:xfrm>
            <a:off x="6164263" y="2120900"/>
            <a:ext cx="1797050" cy="339725"/>
          </a:xfrm>
          <a:prstGeom prst="roundRect">
            <a:avLst>
              <a:gd name="adj" fmla="val 50000"/>
            </a:avLst>
          </a:prstGeom>
          <a:solidFill>
            <a:srgbClr val="FFD9B3"/>
          </a:solidFill>
          <a:ln>
            <a:solidFill>
              <a:srgbClr val="996600"/>
            </a:solidFill>
          </a:ln>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21" name="AutoShape 45"/>
          <p:cNvSpPr>
            <a:spLocks noChangeArrowheads="1"/>
          </p:cNvSpPr>
          <p:nvPr/>
        </p:nvSpPr>
        <p:spPr bwMode="auto">
          <a:xfrm>
            <a:off x="5938838" y="3449638"/>
            <a:ext cx="2311400" cy="846137"/>
          </a:xfrm>
          <a:prstGeom prst="roundRect">
            <a:avLst>
              <a:gd name="adj" fmla="val 16667"/>
            </a:avLst>
          </a:prstGeom>
          <a:solidFill>
            <a:srgbClr val="FFFFFF">
              <a:alpha val="50195"/>
            </a:srgbClr>
          </a:solidFill>
          <a:ln w="28575">
            <a:solidFill>
              <a:srgbClr val="993300"/>
            </a:solidFill>
            <a:round/>
            <a:headEnd/>
            <a:tailEnd/>
          </a:ln>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22" name="Text Box 37"/>
          <p:cNvSpPr txBox="1">
            <a:spLocks noChangeArrowheads="1"/>
          </p:cNvSpPr>
          <p:nvPr/>
        </p:nvSpPr>
        <p:spPr bwMode="auto">
          <a:xfrm>
            <a:off x="6159500" y="3573463"/>
            <a:ext cx="19161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担い手本人の</a:t>
            </a: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判断を尊重する</a:t>
            </a:r>
          </a:p>
        </p:txBody>
      </p:sp>
      <p:sp>
        <p:nvSpPr>
          <p:cNvPr id="136223" name="Text Box 38"/>
          <p:cNvSpPr txBox="1">
            <a:spLocks noChangeArrowheads="1"/>
          </p:cNvSpPr>
          <p:nvPr/>
        </p:nvSpPr>
        <p:spPr bwMode="auto">
          <a:xfrm>
            <a:off x="6280150" y="2663825"/>
            <a:ext cx="1720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担い手の自発性を</a:t>
            </a:r>
          </a:p>
          <a:p>
            <a:r>
              <a:rPr lang="ja-JP" altLang="en-US" sz="1400">
                <a:latin typeface="メイリオ" panose="020B0604030504040204" pitchFamily="50" charset="-128"/>
                <a:ea typeface="メイリオ" panose="020B0604030504040204" pitchFamily="50" charset="-128"/>
                <a:cs typeface="メイリオ" panose="020B0604030504040204" pitchFamily="50" charset="-128"/>
              </a:rPr>
              <a:t>無視した運営</a:t>
            </a:r>
          </a:p>
        </p:txBody>
      </p:sp>
      <p:sp>
        <p:nvSpPr>
          <p:cNvPr id="136224" name="Text Box 40"/>
          <p:cNvSpPr txBox="1">
            <a:spLocks noChangeArrowheads="1"/>
          </p:cNvSpPr>
          <p:nvPr/>
        </p:nvSpPr>
        <p:spPr bwMode="auto">
          <a:xfrm>
            <a:off x="6286500" y="2151063"/>
            <a:ext cx="1550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b="1">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個人の自由</a:t>
            </a:r>
          </a:p>
        </p:txBody>
      </p:sp>
      <p:sp>
        <p:nvSpPr>
          <p:cNvPr id="136225" name="Text Box 8"/>
          <p:cNvSpPr txBox="1">
            <a:spLocks noChangeArrowheads="1"/>
          </p:cNvSpPr>
          <p:nvPr/>
        </p:nvSpPr>
        <p:spPr bwMode="auto">
          <a:xfrm>
            <a:off x="528638" y="5919788"/>
            <a:ext cx="7942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（秘匿すべき個人情報以外のすべての情報を一般に公開）</a:t>
            </a:r>
          </a:p>
        </p:txBody>
      </p:sp>
      <p:sp>
        <p:nvSpPr>
          <p:cNvPr id="13622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grpSp>
        <p:nvGrpSpPr>
          <p:cNvPr id="136227" name="図形グループ 45"/>
          <p:cNvGrpSpPr>
            <a:grpSpLocks/>
          </p:cNvGrpSpPr>
          <p:nvPr/>
        </p:nvGrpSpPr>
        <p:grpSpPr bwMode="auto">
          <a:xfrm>
            <a:off x="6556375" y="5180013"/>
            <a:ext cx="2098675" cy="731837"/>
            <a:chOff x="5019675" y="5032093"/>
            <a:chExt cx="2249488" cy="731837"/>
          </a:xfrm>
        </p:grpSpPr>
        <p:sp>
          <p:nvSpPr>
            <p:cNvPr id="136232" name="AutoShape 19"/>
            <p:cNvSpPr>
              <a:spLocks noChangeArrowheads="1"/>
            </p:cNvSpPr>
            <p:nvPr/>
          </p:nvSpPr>
          <p:spPr bwMode="auto">
            <a:xfrm>
              <a:off x="5084763" y="5032093"/>
              <a:ext cx="2066925" cy="731837"/>
            </a:xfrm>
            <a:prstGeom prst="roundRect">
              <a:avLst>
                <a:gd name="adj" fmla="val 16667"/>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33" name="Text Box 11"/>
            <p:cNvSpPr txBox="1">
              <a:spLocks noChangeArrowheads="1"/>
            </p:cNvSpPr>
            <p:nvPr/>
          </p:nvSpPr>
          <p:spPr bwMode="auto">
            <a:xfrm>
              <a:off x="5019675" y="5107421"/>
              <a:ext cx="22494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600">
                  <a:latin typeface="メイリオ" panose="020B0604030504040204" pitchFamily="50" charset="-128"/>
                  <a:ea typeface="メイリオ" panose="020B0604030504040204" pitchFamily="50" charset="-128"/>
                  <a:cs typeface="メイリオ" panose="020B0604030504040204" pitchFamily="50" charset="-128"/>
                </a:rPr>
                <a:t>会員・住民の</a:t>
              </a:r>
              <a:endParaRPr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意見の吸収</a:t>
              </a:r>
            </a:p>
          </p:txBody>
        </p:sp>
      </p:grpSp>
      <p:sp>
        <p:nvSpPr>
          <p:cNvPr id="136228" name="AutoShape 20"/>
          <p:cNvSpPr>
            <a:spLocks noChangeArrowheads="1"/>
          </p:cNvSpPr>
          <p:nvPr/>
        </p:nvSpPr>
        <p:spPr bwMode="auto">
          <a:xfrm>
            <a:off x="3752850" y="5311775"/>
            <a:ext cx="430213" cy="430213"/>
          </a:xfrm>
          <a:prstGeom prst="plus">
            <a:avLst>
              <a:gd name="adj" fmla="val 39681"/>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36229" name="AutoShape 20"/>
          <p:cNvSpPr>
            <a:spLocks noChangeArrowheads="1"/>
          </p:cNvSpPr>
          <p:nvPr/>
        </p:nvSpPr>
        <p:spPr bwMode="auto">
          <a:xfrm>
            <a:off x="6067425" y="5283200"/>
            <a:ext cx="430213" cy="430213"/>
          </a:xfrm>
          <a:prstGeom prst="plus">
            <a:avLst>
              <a:gd name="adj" fmla="val 39681"/>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
        <p:nvSpPr>
          <p:cNvPr id="10" name="テキスト ボックス 9"/>
          <p:cNvSpPr txBox="1"/>
          <p:nvPr/>
        </p:nvSpPr>
        <p:spPr>
          <a:xfrm>
            <a:off x="523875" y="1663700"/>
            <a:ext cx="8032750" cy="368300"/>
          </a:xfrm>
          <a:prstGeom prst="rect">
            <a:avLst/>
          </a:prstGeom>
          <a:noFill/>
        </p:spPr>
        <p:txBody>
          <a:bodyPr wrap="none">
            <a:spAutoFit/>
          </a:bodyPr>
          <a:lstStyle/>
          <a:p>
            <a:pPr fontAlgn="auto">
              <a:spcBef>
                <a:spcPts val="0"/>
              </a:spcBef>
              <a:spcAft>
                <a:spcPts val="0"/>
              </a:spcAft>
              <a:defRPr/>
            </a:pPr>
            <a:r>
              <a:rPr lang="ja-JP" altLang="en-US" spc="-100" dirty="0">
                <a:latin typeface="メイリオ"/>
                <a:ea typeface="メイリオ"/>
                <a:cs typeface="メイリオ"/>
              </a:rPr>
              <a:t>生活支援コーディネーターは次のような運営が行われているか、フォロー</a:t>
            </a:r>
            <a:r>
              <a:rPr lang="ja-JP" altLang="en-US" spc="-100" dirty="0" smtClean="0">
                <a:latin typeface="メイリオ"/>
                <a:ea typeface="メイリオ"/>
                <a:cs typeface="メイリオ"/>
              </a:rPr>
              <a:t>する</a:t>
            </a:r>
            <a:endParaRPr lang="ja-JP" altLang="en-US" spc="-100" dirty="0">
              <a:latin typeface="メイリオ"/>
              <a:ea typeface="メイリオ"/>
              <a:cs typeface="メイリオ"/>
            </a:endParaRPr>
          </a:p>
        </p:txBody>
      </p:sp>
      <p:sp>
        <p:nvSpPr>
          <p:cNvPr id="49" name="正方形/長方形 48"/>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ポイント制とは</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C378149-AA7E-4859-8C66-57244B5DAC9B}" type="slidenum">
              <a:rPr lang="ja-JP" altLang="en-US">
                <a:solidFill>
                  <a:srgbClr val="898989"/>
                </a:solidFill>
              </a:rPr>
              <a:pPr/>
              <a:t>65</a:t>
            </a:fld>
            <a:endParaRPr lang="en-US" altLang="ja-JP">
              <a:solidFill>
                <a:srgbClr val="898989"/>
              </a:solidFill>
            </a:endParaRPr>
          </a:p>
        </p:txBody>
      </p:sp>
      <p:sp>
        <p:nvSpPr>
          <p:cNvPr id="138243" name="テキスト ボックス 4"/>
          <p:cNvSpPr txBox="1">
            <a:spLocks noChangeArrowheads="1"/>
          </p:cNvSpPr>
          <p:nvPr/>
        </p:nvSpPr>
        <p:spPr bwMode="auto">
          <a:xfrm>
            <a:off x="533400" y="1169988"/>
            <a:ext cx="8102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20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原型は、行政が主体となって、指定された活動をしたときにポイントを与え介護保険料に充てる</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仕組み</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この原型を基にして、ポイントの使途を特定商店における商品購入に拡大し、地元商店街の発展を図るタイプ、あるいは現金化できることとしボランティア参加の意欲を高めるタイプなどが出てきて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pP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また、ポイントを付与する活動を広げ、自治会による見守り、除雪等の活動にも付与し、自治会活動を盛んにするなどの機能を付加する自治体も出てきて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24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ポイント制とは（続）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66</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488950" y="3671888"/>
            <a:ext cx="8216900" cy="2334697"/>
          </a:xfrm>
          <a:prstGeom prst="roundRect">
            <a:avLst>
              <a:gd name="adj" fmla="val 100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294" name="テキスト ボックス 9"/>
          <p:cNvSpPr txBox="1">
            <a:spLocks noChangeArrowheads="1"/>
          </p:cNvSpPr>
          <p:nvPr/>
        </p:nvSpPr>
        <p:spPr bwMode="auto">
          <a:xfrm>
            <a:off x="431800" y="1195388"/>
            <a:ext cx="84121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u="sng">
                <a:latin typeface="メイリオ" panose="020B0604030504040204" pitchFamily="50" charset="-128"/>
                <a:ea typeface="メイリオ" panose="020B0604030504040204" pitchFamily="50" charset="-128"/>
                <a:cs typeface="メイリオ" panose="020B0604030504040204" pitchFamily="50" charset="-128"/>
              </a:rPr>
              <a:t>原型</a:t>
            </a:r>
            <a:r>
              <a:rPr lang="en-US" altLang="ja-JP" sz="2000" b="1" u="sng">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u="sng">
                <a:latin typeface="メイリオ" panose="020B0604030504040204" pitchFamily="50" charset="-128"/>
                <a:ea typeface="メイリオ" panose="020B0604030504040204" pitchFamily="50" charset="-128"/>
                <a:cs typeface="メイリオ" panose="020B0604030504040204" pitchFamily="50" charset="-128"/>
              </a:rPr>
              <a:t>　稲城市介護支援ボランティア制度　（東京都稲城市）</a:t>
            </a:r>
          </a:p>
          <a:p>
            <a:pPr lvl="1">
              <a:lnSpc>
                <a:spcPct val="150000"/>
              </a:lnSpc>
            </a:pPr>
            <a:r>
              <a:rPr lang="ja-JP" altLang="en-US">
                <a:latin typeface="メイリオ" panose="020B0604030504040204" pitchFamily="50" charset="-128"/>
                <a:ea typeface="メイリオ" panose="020B0604030504040204" pitchFamily="50" charset="-128"/>
                <a:cs typeface="メイリオ" panose="020B0604030504040204" pitchFamily="50" charset="-128"/>
              </a:rPr>
              <a:t>対象者</a:t>
            </a:r>
            <a:r>
              <a:rPr lang="en-US" altLang="ja-JP">
                <a:latin typeface="メイリオ" panose="020B0604030504040204" pitchFamily="50" charset="-128"/>
                <a:ea typeface="メイリオ" panose="020B0604030504040204" pitchFamily="50" charset="-128"/>
                <a:cs typeface="メイリオ" panose="020B0604030504040204" pitchFamily="50" charset="-128"/>
              </a:rPr>
              <a:t>	</a:t>
            </a:r>
            <a:r>
              <a:rPr lang="ja-JP" altLang="en-US">
                <a:latin typeface="メイリオ" panose="020B0604030504040204" pitchFamily="50" charset="-128"/>
                <a:ea typeface="メイリオ" panose="020B0604030504040204" pitchFamily="50" charset="-128"/>
                <a:cs typeface="メイリオ" panose="020B0604030504040204" pitchFamily="50" charset="-128"/>
              </a:rPr>
              <a:t>　：稲城市の第</a:t>
            </a:r>
            <a:r>
              <a:rPr lang="en-US" altLang="ja-JP">
                <a:latin typeface="メイリオ" panose="020B0604030504040204" pitchFamily="50" charset="-128"/>
                <a:ea typeface="メイリオ" panose="020B0604030504040204" pitchFamily="50" charset="-128"/>
                <a:cs typeface="メイリオ" panose="020B0604030504040204" pitchFamily="50" charset="-128"/>
              </a:rPr>
              <a:t>1</a:t>
            </a:r>
            <a:r>
              <a:rPr lang="ja-JP" altLang="en-US">
                <a:latin typeface="メイリオ" panose="020B0604030504040204" pitchFamily="50" charset="-128"/>
                <a:ea typeface="メイリオ" panose="020B0604030504040204" pitchFamily="50" charset="-128"/>
                <a:cs typeface="メイリオ" panose="020B0604030504040204" pitchFamily="50" charset="-128"/>
              </a:rPr>
              <a:t>号被保険者</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a:latin typeface="メイリオ" panose="020B0604030504040204" pitchFamily="50" charset="-128"/>
                <a:ea typeface="メイリオ" panose="020B0604030504040204" pitchFamily="50" charset="-128"/>
                <a:cs typeface="メイリオ" panose="020B0604030504040204" pitchFamily="50" charset="-128"/>
              </a:rPr>
              <a:t>対象となる活動：介護保険施設、介護予防事業、ふれあいセンター、</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en-US" altLang="ja-JP">
                <a:latin typeface="メイリオ" panose="020B0604030504040204" pitchFamily="50" charset="-128"/>
                <a:ea typeface="メイリオ" panose="020B0604030504040204" pitchFamily="50" charset="-128"/>
                <a:cs typeface="メイリオ" panose="020B0604030504040204" pitchFamily="50" charset="-128"/>
              </a:rPr>
              <a:t>		</a:t>
            </a:r>
            <a:r>
              <a:rPr lang="ja-JP" altLang="en-US">
                <a:latin typeface="メイリオ" panose="020B0604030504040204" pitchFamily="50" charset="-128"/>
                <a:ea typeface="メイリオ" panose="020B0604030504040204" pitchFamily="50" charset="-128"/>
                <a:cs typeface="メイリオ" panose="020B0604030504040204" pitchFamily="50" charset="-128"/>
              </a:rPr>
              <a:t>　　高齢者会食会等でのボランティア活動</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a:latin typeface="メイリオ" panose="020B0604030504040204" pitchFamily="50" charset="-128"/>
                <a:ea typeface="メイリオ" panose="020B0604030504040204" pitchFamily="50" charset="-128"/>
                <a:cs typeface="メイリオ" panose="020B0604030504040204" pitchFamily="50" charset="-128"/>
              </a:rPr>
              <a:t>管理機関　　　：稲城市社会福祉協議会</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r>
              <a:rPr lang="ja-JP" altLang="en-US">
                <a:latin typeface="メイリオ" panose="020B0604030504040204" pitchFamily="50" charset="-128"/>
                <a:ea typeface="メイリオ" panose="020B0604030504040204" pitchFamily="50" charset="-128"/>
                <a:cs typeface="メイリオ" panose="020B0604030504040204" pitchFamily="50" charset="-128"/>
              </a:rPr>
              <a:t>施行日　　　　：平成</a:t>
            </a:r>
            <a:r>
              <a:rPr lang="en-US" altLang="ja-JP">
                <a:latin typeface="メイリオ" panose="020B0604030504040204" pitchFamily="50" charset="-128"/>
                <a:ea typeface="メイリオ" panose="020B0604030504040204" pitchFamily="50" charset="-128"/>
                <a:cs typeface="メイリオ" panose="020B0604030504040204" pitchFamily="50" charset="-128"/>
              </a:rPr>
              <a:t>19</a:t>
            </a:r>
            <a:r>
              <a:rPr lang="ja-JP" altLang="en-US">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a:latin typeface="メイリオ" panose="020B0604030504040204" pitchFamily="50" charset="-128"/>
                <a:ea typeface="メイリオ" panose="020B0604030504040204" pitchFamily="50" charset="-128"/>
                <a:cs typeface="メイリオ" panose="020B0604030504040204" pitchFamily="50" charset="-128"/>
              </a:rPr>
              <a:t>9</a:t>
            </a:r>
            <a:r>
              <a:rPr lang="ja-JP" altLang="en-US">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140295" name="テキスト ボックス 10"/>
          <p:cNvSpPr txBox="1">
            <a:spLocks noChangeArrowheads="1"/>
          </p:cNvSpPr>
          <p:nvPr/>
        </p:nvSpPr>
        <p:spPr bwMode="auto">
          <a:xfrm>
            <a:off x="642482" y="3685496"/>
            <a:ext cx="806336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ボランティア活動を行い、活動した施設や団体に手帳を提示し、スタンプを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押して</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もらう（</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１時間の活動で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スタンプ・上限１日２スタンプまで）</a:t>
            </a:r>
          </a:p>
          <a:p>
            <a:pPr>
              <a:lnSpc>
                <a:spcPct val="150000"/>
              </a:lnSpc>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スタンプを超える活動から評価ポイントに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換えられる（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スタンプで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スタンプで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）、ポイント</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は２年は持ち越し</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可</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最大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付与、申し出</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より</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円で換算し、年間で最大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円を介護保険料に充てることが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できる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ポイント制とは（続）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D443557-64D0-4421-A71A-B59DD621D907}" type="slidenum">
              <a:rPr lang="ja-JP" altLang="en-US">
                <a:solidFill>
                  <a:srgbClr val="898989"/>
                </a:solidFill>
              </a:rPr>
              <a:pPr/>
              <a:t>67</a:t>
            </a:fld>
            <a:endParaRPr lang="en-US" altLang="ja-JP">
              <a:solidFill>
                <a:srgbClr val="898989"/>
              </a:solidFill>
            </a:endParaRPr>
          </a:p>
        </p:txBody>
      </p:sp>
      <p:sp>
        <p:nvSpPr>
          <p:cNvPr id="14233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488950" y="3608388"/>
            <a:ext cx="8216900" cy="2492375"/>
          </a:xfrm>
          <a:prstGeom prst="roundRect">
            <a:avLst>
              <a:gd name="adj" fmla="val 100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2342" name="テキスト ボックス 9"/>
          <p:cNvSpPr txBox="1">
            <a:spLocks noChangeArrowheads="1"/>
          </p:cNvSpPr>
          <p:nvPr/>
        </p:nvSpPr>
        <p:spPr bwMode="auto">
          <a:xfrm>
            <a:off x="431800" y="1195388"/>
            <a:ext cx="84121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使途拡大タイプ</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a:t>
            </a:r>
          </a:p>
          <a:p>
            <a:pPr algn="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よこはまシニアボランティアポイント（神奈川県横浜市）</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対象者</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横浜市の第</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号被保険者</a:t>
            </a: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対象となる活動：施設・事業所での活動、配食・会食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サービス、</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区役所で行う介護予防事業</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管理機関　　　：公益社団法人かながわ福祉サービス振興会</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施行日　　　　：平成</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142343" name="テキスト ボックス 10"/>
          <p:cNvSpPr txBox="1">
            <a:spLocks noChangeArrowheads="1"/>
          </p:cNvSpPr>
          <p:nvPr/>
        </p:nvSpPr>
        <p:spPr bwMode="auto">
          <a:xfrm>
            <a:off x="669925" y="3596278"/>
            <a:ext cx="80359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指定した受入機関等で介護支援ボランティア活動を行うと、</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回の活動で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ポイントが付与され、最大年間</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8000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付与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ポイントは</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換金</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か</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寄付</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のみ（複数の寄付先を選択できる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協賛企業等から特典</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あり</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（例）ベイスターズ、マリノス、横浜美術館、ズーラシア動物園等の招待状が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抽選で</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当たる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u="sng"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ＩＣカードで記録する全国初のシステム</a:t>
            </a:r>
            <a:r>
              <a:rPr lang="ja-JP" altLang="en-US" sz="1600" u="sng" dirty="0" smtClean="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導入</a:t>
            </a:r>
            <a:endParaRPr lang="ja-JP" altLang="en-US" sz="1600" u="sng"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ポイント制とは（続）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17182BC-1000-4326-AFA0-C8625C2F8DF4}" type="slidenum">
              <a:rPr lang="ja-JP" altLang="en-US">
                <a:solidFill>
                  <a:srgbClr val="898989"/>
                </a:solidFill>
              </a:rPr>
              <a:pPr/>
              <a:t>68</a:t>
            </a:fld>
            <a:endParaRPr lang="en-US" altLang="ja-JP">
              <a:solidFill>
                <a:srgbClr val="898989"/>
              </a:solidFill>
            </a:endParaRPr>
          </a:p>
        </p:txBody>
      </p:sp>
      <p:sp>
        <p:nvSpPr>
          <p:cNvPr id="14438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488950" y="3729038"/>
            <a:ext cx="8216900" cy="2255837"/>
          </a:xfrm>
          <a:prstGeom prst="roundRect">
            <a:avLst>
              <a:gd name="adj" fmla="val 100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4390" name="テキスト ボックス 9"/>
          <p:cNvSpPr txBox="1">
            <a:spLocks noChangeArrowheads="1"/>
          </p:cNvSpPr>
          <p:nvPr/>
        </p:nvSpPr>
        <p:spPr bwMode="auto">
          <a:xfrm>
            <a:off x="431800" y="1195388"/>
            <a:ext cx="84248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使途・活動等拡大タイプ</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a:t>
            </a:r>
          </a:p>
          <a:p>
            <a:pPr algn="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さいたま市介護ボランティア制度</a:t>
            </a:r>
            <a:r>
              <a:rPr lang="ja-JP" altLang="en-US" b="1" u="sng" dirty="0">
                <a:latin typeface="メイリオ" panose="020B0604030504040204" pitchFamily="50" charset="-128"/>
                <a:ea typeface="メイリオ" panose="020B0604030504040204" pitchFamily="50" charset="-128"/>
                <a:cs typeface="メイリオ" panose="020B0604030504040204" pitchFamily="50" charset="-128"/>
              </a:rPr>
              <a:t>（埼玉県さいたま市）</a:t>
            </a: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対象者　　　　：</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号被保険者又は第</a:t>
            </a:r>
            <a:r>
              <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号被保険者のうち</a:t>
            </a:r>
            <a:r>
              <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歳以上</a:t>
            </a: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対象となる活動：市の指定を受けた介護施設等・高齢者等に対する食事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サービス、</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健康づくり・趣味・高齢者サロン等での活動</a:t>
            </a:r>
            <a:endPar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管理機関　　　：さいたま市（高齢介護課）</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施行日　　　　：平成</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391" name="テキスト ボックス 10"/>
          <p:cNvSpPr txBox="1">
            <a:spLocks noChangeArrowheads="1"/>
          </p:cNvSpPr>
          <p:nvPr/>
        </p:nvSpPr>
        <p:spPr bwMode="auto">
          <a:xfrm>
            <a:off x="669925" y="3727226"/>
            <a:ext cx="80359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分以上の活動を</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ポイントとし、</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まで</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年間</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円を上限とし、</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ポイントにつき</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円に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交換</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ポイント</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交換申請時に換金又は寄付の選択が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可能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また、上限に達した場合にはシルバー元気応援券（</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6,000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円分）としての交付を受けることが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できる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応援券はさいたま市シルバー元気応援ショップの応援券取り扱い店舗で使用</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可能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1350" y="752475"/>
            <a:ext cx="8215313" cy="4989513"/>
          </a:xfrm>
        </p:spPr>
        <p:txBody>
          <a:bodyPr rtlCol="0">
            <a:normAutofit/>
          </a:bodyPr>
          <a:lstStyle/>
          <a:p>
            <a:pPr marL="0" indent="0" fontAlgn="auto">
              <a:spcAft>
                <a:spcPts val="0"/>
              </a:spcAft>
              <a:buFont typeface="Arial" panose="020B0604020202020204" pitchFamily="34" charset="0"/>
              <a:buNone/>
              <a:defRPr/>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目指す</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地域像の基本的要素</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pPr fontAlgn="auto">
              <a:lnSpc>
                <a:spcPct val="250000"/>
              </a:lnSpc>
              <a:spcBef>
                <a:spcPts val="0"/>
              </a:spcBef>
              <a:spcAft>
                <a:spcPts val="0"/>
              </a:spcAft>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誰</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も</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がいつでも気軽</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に集まる場所があり</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、日常的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な助け合いが行</a:t>
            </a:r>
            <a:r>
              <a:rPr lang="ja-JP" altLang="en-US" sz="2000" dirty="0" err="1" smtClean="0">
                <a:latin typeface="メイリオ" panose="020B0604030504040204" pitchFamily="50" charset="-128"/>
                <a:ea typeface="メイリオ" panose="020B0604030504040204" pitchFamily="50" charset="-128"/>
                <a:cs typeface="メイリオ" panose="020B0604030504040204" pitchFamily="50" charset="-128"/>
              </a:rPr>
              <a:t>わ</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00000"/>
              </a:lnSpc>
              <a:spcBef>
                <a:spcPts val="0"/>
              </a:spcBef>
              <a:spcAft>
                <a:spcPts val="0"/>
              </a:spcAft>
              <a:buNone/>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err="1" smtClean="0">
                <a:latin typeface="メイリオ" panose="020B0604030504040204" pitchFamily="50" charset="-128"/>
                <a:ea typeface="メイリオ" panose="020B0604030504040204" pitchFamily="50" charset="-128"/>
                <a:cs typeface="メイリオ" panose="020B0604030504040204" pitchFamily="50" charset="-128"/>
              </a:rPr>
              <a:t>れて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20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地縁組織</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が、幅広く随時</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対応の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助け合いを</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行って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50000"/>
              </a:lnSpc>
              <a:spcBef>
                <a:spcPts val="0"/>
              </a:spcBef>
              <a:spcAft>
                <a:spcPts val="0"/>
              </a:spcAft>
              <a:defRPr/>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等が、地縁組織で</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はやれていないテーマ型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（家事援助</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、移動、</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00000"/>
              </a:lnSpc>
              <a:spcBef>
                <a:spcPts val="0"/>
              </a:spcBef>
              <a:spcAft>
                <a:spcPts val="0"/>
              </a:spcAft>
              <a:buNone/>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配食</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など）の助け合いを行って</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200000"/>
              </a:lnSpc>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地縁組織と</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が、ネットワーク</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組み必要</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なサービスを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提供</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00000"/>
              </a:lnSpc>
              <a:spcBef>
                <a:spcPts val="0"/>
              </a:spcBef>
              <a:spcAft>
                <a:spcPts val="0"/>
              </a:spcAft>
              <a:buNone/>
              <a:defRPr/>
            </a:pP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している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9889634-2259-44DE-9490-EF1520EB8768}" type="slidenum">
              <a:rPr lang="ja-JP" altLang="en-US">
                <a:solidFill>
                  <a:srgbClr val="898989"/>
                </a:solidFill>
              </a:rPr>
              <a:pPr/>
              <a:t>6</a:t>
            </a:fld>
            <a:endParaRPr lang="en-US" altLang="ja-JP">
              <a:solidFill>
                <a:srgbClr val="898989"/>
              </a:solidFill>
            </a:endParaRPr>
          </a:p>
        </p:txBody>
      </p:sp>
      <p:sp>
        <p:nvSpPr>
          <p:cNvPr id="25603" name="タイトル 1"/>
          <p:cNvSpPr txBox="1">
            <a:spLocks/>
          </p:cNvSpPr>
          <p:nvPr/>
        </p:nvSpPr>
        <p:spPr bwMode="auto">
          <a:xfrm>
            <a:off x="4968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目指す地域像</a:t>
            </a:r>
          </a:p>
        </p:txBody>
      </p:sp>
      <p:pic>
        <p:nvPicPr>
          <p:cNvPr id="25604"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0432" y="4564444"/>
            <a:ext cx="26098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図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700" y="4641718"/>
            <a:ext cx="2152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395288" y="1189038"/>
            <a:ext cx="8448675" cy="49752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25607" name="図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676" y="4564444"/>
            <a:ext cx="1436003" cy="159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ポイント制とは（続）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3A1A4D7-4DA3-417E-8FE9-69D347E7E13F}" type="slidenum">
              <a:rPr lang="ja-JP" altLang="en-US">
                <a:solidFill>
                  <a:srgbClr val="898989"/>
                </a:solidFill>
              </a:rPr>
              <a:pPr/>
              <a:t>69</a:t>
            </a:fld>
            <a:endParaRPr lang="en-US" altLang="ja-JP">
              <a:solidFill>
                <a:srgbClr val="898989"/>
              </a:solidFill>
            </a:endParaRPr>
          </a:p>
        </p:txBody>
      </p:sp>
      <p:sp>
        <p:nvSpPr>
          <p:cNvPr id="146435"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3-4.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有償ボランティア</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488950" y="4068763"/>
            <a:ext cx="8216900" cy="2022475"/>
          </a:xfrm>
          <a:prstGeom prst="roundRect">
            <a:avLst>
              <a:gd name="adj" fmla="val 100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6438" name="テキスト ボックス 9"/>
          <p:cNvSpPr txBox="1">
            <a:spLocks noChangeArrowheads="1"/>
          </p:cNvSpPr>
          <p:nvPr/>
        </p:nvSpPr>
        <p:spPr bwMode="auto">
          <a:xfrm>
            <a:off x="431800" y="1195388"/>
            <a:ext cx="84248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対象者・活動・使途拡大タイプ</a:t>
            </a:r>
            <a:r>
              <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元気はつらつボランティアスタンプ（新潟県三条市）</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対象者</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三条市在住者、在勤在学の方誰でも参加可能</a:t>
            </a: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対象となる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活動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受入先が</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ｶ所（平成</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月現在）</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レクリエーション</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指導・食事や移動の補助・芸能披露・</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話し相手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さんちゃん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健康体操サポーター活動・植樹・</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草刈り・</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地域での見守り活動・高齢者住宅の除雪活動</a:t>
            </a:r>
            <a:endPar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、報酬、謝礼金が支払われていない活動　　　　　　</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管理機関</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三条市社会福祉協議会</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施行日</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146439" name="テキスト ボックス 10"/>
          <p:cNvSpPr txBox="1">
            <a:spLocks noChangeArrowheads="1"/>
          </p:cNvSpPr>
          <p:nvPr/>
        </p:nvSpPr>
        <p:spPr bwMode="auto">
          <a:xfrm>
            <a:off x="669925" y="4162425"/>
            <a:ext cx="8035925"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Bef>
                <a:spcPts val="600"/>
              </a:spcBef>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指定した受入機関等で介護支援ボランティア活動を行うと、健幸マイレージ手帳に</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回の活動で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スタンプを押して活動実績を把握</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手帳に押印されたスタンプ</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個で元気はつらつプレゼントの引換券</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枚（</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円</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相当）と交換。最大</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スタンプ</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選択肢</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が約</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件と</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豊富で、</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賞品</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は地場製品、</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地場農産物</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地産地消推進店</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での</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食事</a:t>
            </a:r>
            <a:endParaRPr lang="en-US" altLang="ja-JP"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歳以上は介護保険の財源、</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歳</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未満は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市の一般財源を活用して</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　　　　　　　　　　移動サービス</a:t>
            </a:r>
          </a:p>
        </p:txBody>
      </p:sp>
      <p:sp>
        <p:nvSpPr>
          <p:cNvPr id="103426" name="テキスト ボックス 3"/>
          <p:cNvSpPr txBox="1">
            <a:spLocks noChangeArrowheads="1"/>
          </p:cNvSpPr>
          <p:nvPr/>
        </p:nvSpPr>
        <p:spPr bwMode="auto">
          <a:xfrm>
            <a:off x="1260475" y="4051300"/>
            <a:ext cx="6623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有償ボランティアとして行われる例が多いが、受け取る謝礼の内容により法令の適用の有無が決まるので、注意が必要</a:t>
            </a:r>
          </a:p>
        </p:txBody>
      </p:sp>
      <p:sp>
        <p:nvSpPr>
          <p:cNvPr id="10342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296568-8301-4315-97D4-B016728D2587}" type="slidenum">
              <a:rPr lang="ja-JP" altLang="en-US">
                <a:solidFill>
                  <a:srgbClr val="898989"/>
                </a:solidFill>
              </a:rPr>
              <a:pPr/>
              <a:t>70</a:t>
            </a:fld>
            <a:endParaRPr lang="en-US" altLang="ja-JP">
              <a:solidFill>
                <a:srgbClr val="898989"/>
              </a:solidFill>
            </a:endParaRPr>
          </a:p>
        </p:txBody>
      </p:sp>
      <p:sp>
        <p:nvSpPr>
          <p:cNvPr id="6" name="テキスト ボックス 1"/>
          <p:cNvSpPr txBox="1">
            <a:spLocks noChangeArrowheads="1"/>
          </p:cNvSpPr>
          <p:nvPr/>
        </p:nvSpPr>
        <p:spPr bwMode="auto">
          <a:xfrm>
            <a:off x="2314575" y="5323343"/>
            <a:ext cx="5724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移動のみを行う事業</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家事援助等の助け合いの一環として移動サービスをする事業</a:t>
            </a:r>
          </a:p>
        </p:txBody>
      </p:sp>
      <p:sp>
        <p:nvSpPr>
          <p:cNvPr id="7" name="テキスト ボックス 2"/>
          <p:cNvSpPr txBox="1">
            <a:spLocks noChangeArrowheads="1"/>
          </p:cNvSpPr>
          <p:nvPr/>
        </p:nvSpPr>
        <p:spPr bwMode="auto">
          <a:xfrm>
            <a:off x="873125" y="5588455"/>
            <a:ext cx="1004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事業形態</a:t>
            </a:r>
          </a:p>
        </p:txBody>
      </p:sp>
      <p:sp>
        <p:nvSpPr>
          <p:cNvPr id="8" name="左中かっこ 7"/>
          <p:cNvSpPr/>
          <p:nvPr/>
        </p:nvSpPr>
        <p:spPr>
          <a:xfrm>
            <a:off x="1895475" y="5467805"/>
            <a:ext cx="463550" cy="53498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「助け合い」としての移動サービスの種類</a:t>
            </a:r>
          </a:p>
        </p:txBody>
      </p:sp>
      <p:sp>
        <p:nvSpPr>
          <p:cNvPr id="4" name="スライド番号プレースホルダー 3"/>
          <p:cNvSpPr>
            <a:spLocks noGrp="1"/>
          </p:cNvSpPr>
          <p:nvPr>
            <p:ph type="sldNum" sz="quarter" idx="12"/>
          </p:nvPr>
        </p:nvSpPr>
        <p:spPr>
          <a:xfrm>
            <a:off x="6457950" y="6386513"/>
            <a:ext cx="2057400" cy="365125"/>
          </a:xfrm>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7CBCE01-D3CB-4B57-A2FD-50E84D384392}" type="slidenum">
              <a:rPr lang="ja-JP" altLang="en-US">
                <a:solidFill>
                  <a:srgbClr val="898989"/>
                </a:solidFill>
              </a:rPr>
              <a:pPr/>
              <a:t>71</a:t>
            </a:fld>
            <a:endParaRPr lang="en-US" altLang="ja-JP">
              <a:solidFill>
                <a:srgbClr val="898989"/>
              </a:solidFill>
            </a:endParaRPr>
          </a:p>
        </p:txBody>
      </p:sp>
      <p:graphicFrame>
        <p:nvGraphicFramePr>
          <p:cNvPr id="40" name="コンテンツ プレースホルダー 4"/>
          <p:cNvGraphicFramePr>
            <a:graphicFrameLocks/>
          </p:cNvGraphicFramePr>
          <p:nvPr>
            <p:extLst>
              <p:ext uri="{D42A27DB-BD31-4B8C-83A1-F6EECF244321}">
                <p14:modId xmlns:p14="http://schemas.microsoft.com/office/powerpoint/2010/main" val="2100443321"/>
              </p:ext>
            </p:extLst>
          </p:nvPr>
        </p:nvGraphicFramePr>
        <p:xfrm>
          <a:off x="581025" y="1608549"/>
          <a:ext cx="7886700" cy="2322512"/>
        </p:xfrm>
        <a:graphic>
          <a:graphicData uri="http://schemas.openxmlformats.org/drawingml/2006/table">
            <a:tbl>
              <a:tblPr firstRow="1" bandRow="1">
                <a:tableStyleId>{5C22544A-7EE6-4342-B048-85BDC9FD1C3A}</a:tableStyleId>
              </a:tblPr>
              <a:tblGrid>
                <a:gridCol w="4213808"/>
                <a:gridCol w="1442434"/>
                <a:gridCol w="2230458"/>
              </a:tblGrid>
              <a:tr h="352586">
                <a:tc>
                  <a:txBody>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種類</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登録</a:t>
                      </a:r>
                      <a:r>
                        <a:rPr kumimoji="1" lang="ja-JP" altLang="en-US" sz="105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baseline="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１</a:t>
                      </a:r>
                      <a:endParaRPr kumimoji="1" lang="ja-JP" altLang="en-US" sz="1000" baseline="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サービスの範囲</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r>
              <a:tr h="656642">
                <a:tc>
                  <a:txBody>
                    <a:bodyPr/>
                    <a:lstStyle/>
                    <a:p>
                      <a:pPr algn="l"/>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①無償または実費弁償のみの移動サービス</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ctr"/>
                      <a:r>
                        <a:rPr kumimoji="1" lang="ja-JP" altLang="en-US" sz="1400" b="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不要</a:t>
                      </a:r>
                      <a:endParaRPr kumimoji="1" lang="ja-JP" altLang="en-US" sz="1400" b="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l"/>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移動専門</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r>
              <a:tr h="656642">
                <a:tc>
                  <a:txBody>
                    <a:bodyPr/>
                    <a:lstStyle/>
                    <a:p>
                      <a:pPr algn="l"/>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②地域通貨により謝礼を払う移動サービス</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ctr"/>
                      <a:r>
                        <a:rPr kumimoji="1" lang="ja-JP" altLang="en-US" sz="1400" b="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不要</a:t>
                      </a:r>
                      <a:endParaRPr kumimoji="1" lang="ja-JP" altLang="en-US" sz="1400" b="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l"/>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他のサービスと一体</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r>
              <a:tr h="656642">
                <a:tc>
                  <a:txBody>
                    <a:bodyPr/>
                    <a:lstStyle/>
                    <a:p>
                      <a:pPr algn="l"/>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③ボランティアが行う福祉有償運送や</a:t>
                      </a:r>
                      <a:endParaRPr kumimoji="1" lang="en-US" altLang="ja-JP" sz="1400" b="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400" b="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過疎地有償運送</a:t>
                      </a:r>
                      <a:r>
                        <a:rPr kumimoji="1" lang="ja-JP" altLang="en-US" sz="1200" b="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b="0" dirty="0" smtClean="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ctr"/>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必要</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c>
                  <a:txBody>
                    <a:bodyPr/>
                    <a:lstStyle/>
                    <a:p>
                      <a:pPr algn="l"/>
                      <a:r>
                        <a:rPr kumimoji="1" lang="ja-JP" altLang="en-US" sz="1400" b="0" dirty="0" smtClean="0">
                          <a:latin typeface="メイリオ" panose="020B0604030504040204" pitchFamily="50" charset="-128"/>
                          <a:ea typeface="メイリオ" panose="020B0604030504040204" pitchFamily="50" charset="-128"/>
                          <a:cs typeface="メイリオ" panose="020B0604030504040204" pitchFamily="50" charset="-128"/>
                        </a:rPr>
                        <a:t>移動専門</a:t>
                      </a:r>
                      <a:endParaRPr kumimoji="1" lang="ja-JP" altLang="en-US" sz="1400" b="0" dirty="0">
                        <a:latin typeface="メイリオ" panose="020B0604030504040204" pitchFamily="50" charset="-128"/>
                        <a:ea typeface="メイリオ" panose="020B0604030504040204" pitchFamily="50" charset="-128"/>
                        <a:cs typeface="メイリオ" panose="020B0604030504040204" pitchFamily="50" charset="-128"/>
                      </a:endParaRPr>
                    </a:p>
                  </a:txBody>
                  <a:tcPr marT="45705" marB="45705" anchor="ctr"/>
                </a:tc>
              </a:tr>
            </a:tbl>
          </a:graphicData>
        </a:graphic>
      </p:graphicFrame>
      <p:sp>
        <p:nvSpPr>
          <p:cNvPr id="150553" name="テキスト ボックス 41"/>
          <p:cNvSpPr txBox="1">
            <a:spLocks noChangeArrowheads="1"/>
          </p:cNvSpPr>
          <p:nvPr/>
        </p:nvSpPr>
        <p:spPr bwMode="auto">
          <a:xfrm>
            <a:off x="581025" y="3995694"/>
            <a:ext cx="77692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・実費弁償とは　⇒実際に運送に要したガソリン代、道路通行料、駐車場代</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・福祉有償運送　  　 ⇒対象者：　身体障害者、要介護者、要支援者等</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・過疎地有償運送　　⇒対象者：　過疎地の住民及びその親族等</a:t>
            </a:r>
          </a:p>
        </p:txBody>
      </p:sp>
      <p:sp>
        <p:nvSpPr>
          <p:cNvPr id="150554" name="テキスト ボックス 43"/>
          <p:cNvSpPr txBox="1">
            <a:spLocks noChangeArrowheads="1"/>
          </p:cNvSpPr>
          <p:nvPr/>
        </p:nvSpPr>
        <p:spPr bwMode="auto">
          <a:xfrm>
            <a:off x="1678307" y="5194261"/>
            <a:ext cx="6433727"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道路運送法</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79</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条</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福祉有償</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運送には</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運転者に報酬（給料・賃金）を支払い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コミュニティビジネス</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として行われる形態のものも</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555"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3-5.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「助け合い」としての移動サービス</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テキスト ボックス 41"/>
          <p:cNvSpPr txBox="1">
            <a:spLocks noChangeArrowheads="1"/>
          </p:cNvSpPr>
          <p:nvPr/>
        </p:nvSpPr>
        <p:spPr bwMode="auto">
          <a:xfrm>
            <a:off x="594088" y="1304749"/>
            <a:ext cx="7769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ボランティアが行う「助け合い」としての自家用車による外出支援</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「登録不要」の様々な類型</a:t>
            </a:r>
          </a:p>
          <a:p>
            <a:pPr marL="0" indent="0">
              <a:buFont typeface="Arial" panose="020B0604020202020204" pitchFamily="34" charset="0"/>
              <a:buNone/>
            </a:pPr>
            <a:endParaRPr lang="ja-JP" altLang="en-US"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DBAA195-7451-48AC-BBD1-8E3A03338AFF}" type="slidenum">
              <a:rPr lang="ja-JP" altLang="en-US">
                <a:solidFill>
                  <a:srgbClr val="898989"/>
                </a:solidFill>
              </a:rPr>
              <a:pPr/>
              <a:t>72</a:t>
            </a:fld>
            <a:endParaRPr lang="en-US" altLang="ja-JP">
              <a:solidFill>
                <a:srgbClr val="898989"/>
              </a:solidFill>
            </a:endParaRPr>
          </a:p>
        </p:txBody>
      </p:sp>
      <p:graphicFrame>
        <p:nvGraphicFramePr>
          <p:cNvPr id="10" name="コンテンツ プレースホルダー 7"/>
          <p:cNvGraphicFramePr>
            <a:graphicFrameLocks/>
          </p:cNvGraphicFramePr>
          <p:nvPr>
            <p:extLst>
              <p:ext uri="{D42A27DB-BD31-4B8C-83A1-F6EECF244321}">
                <p14:modId xmlns:p14="http://schemas.microsoft.com/office/powerpoint/2010/main" val="2207088494"/>
              </p:ext>
            </p:extLst>
          </p:nvPr>
        </p:nvGraphicFramePr>
        <p:xfrm>
          <a:off x="506413" y="1311273"/>
          <a:ext cx="8226425" cy="3376636"/>
        </p:xfrm>
        <a:graphic>
          <a:graphicData uri="http://schemas.openxmlformats.org/drawingml/2006/table">
            <a:tbl>
              <a:tblPr firstRow="1" bandRow="1">
                <a:tableStyleId>{5C22544A-7EE6-4342-B048-85BDC9FD1C3A}</a:tableStyleId>
              </a:tblPr>
              <a:tblGrid>
                <a:gridCol w="8226425"/>
              </a:tblGrid>
              <a:tr h="438565">
                <a:tc>
                  <a:txBody>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登録を要せず、助け合いの移動サービスができる類型</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tc>
              </a:tr>
              <a:tr h="540792">
                <a:tc>
                  <a:txBody>
                    <a:bodyPr/>
                    <a:lstStyle/>
                    <a:p>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類型</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  「助け合い」の</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移動サービスに対して支払われる対価の額が、実際の運送に要した金額（実費：ガソリン代、</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道路通行料、駐車場代）に限定されている</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tc>
              </a:tr>
              <a:tr h="438565">
                <a:tc>
                  <a:txBody>
                    <a:bodyPr/>
                    <a:lstStyle/>
                    <a:p>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B</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類型</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「助け合い」の移動サービスに対する謝礼は地域通貨による</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tc>
              </a:tr>
              <a:tr h="540792">
                <a:tc>
                  <a:txBody>
                    <a:bodyPr/>
                    <a:lstStyle/>
                    <a:p>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C</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類型</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ふれあい、助け合い活動を行っており、その一部として移動サービスが行われている謝礼の額が、移動の</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有無、その距離いかんにかかわらず、他のサービスと同じ設定</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tc>
              </a:tr>
              <a:tr h="5407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D</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類型</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デイサービス等への移動を行うが、利用者から移動サービスに対応する対価、謝礼、実費弁償を受け</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取っていない（運転者が、団体から給与、報酬、謝礼等を受け取っているかどうかは問わない）　　　　</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noFill/>
                  </a:tcPr>
                </a:tc>
              </a:tr>
              <a:tr h="438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E</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類型</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 Ｃ</a:t>
                      </a:r>
                      <a:r>
                        <a:rPr kumimoji="1" lang="ja-JP" altLang="en-US" sz="1200" b="0" dirty="0" smtClean="0">
                          <a:latin typeface="メイリオ" panose="020B0604030504040204" pitchFamily="50" charset="-128"/>
                          <a:ea typeface="メイリオ" panose="020B0604030504040204" pitchFamily="50" charset="-128"/>
                          <a:cs typeface="メイリオ" panose="020B0604030504040204" pitchFamily="50" charset="-128"/>
                        </a:rPr>
                        <a:t>類型 ＋ Ａ類型</a:t>
                      </a:r>
                      <a:endParaRPr kumimoji="1" lang="en-US" altLang="ja-JP" sz="1200" b="0" baseline="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tc>
              </a:tr>
              <a:tr h="438565">
                <a:tc>
                  <a:txBody>
                    <a:bodyPr/>
                    <a:lstStyle/>
                    <a:p>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F</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類型</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 Ｄ</a:t>
                      </a:r>
                      <a:r>
                        <a:rPr kumimoji="1" lang="ja-JP" altLang="en-US" sz="1200" b="0" dirty="0" smtClean="0">
                          <a:latin typeface="メイリオ" panose="020B0604030504040204" pitchFamily="50" charset="-128"/>
                          <a:ea typeface="メイリオ" panose="020B0604030504040204" pitchFamily="50" charset="-128"/>
                          <a:cs typeface="メイリオ" panose="020B0604030504040204" pitchFamily="50" charset="-128"/>
                        </a:rPr>
                        <a:t>類型 ＋ Ａ類型</a:t>
                      </a:r>
                      <a:endParaRPr kumimoji="1" lang="en-US" altLang="ja-JP" sz="1200" b="0" baseline="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1437" marR="91437" marT="45710" marB="45710" anchor="ctr"/>
                </a:tc>
              </a:tr>
            </a:tbl>
          </a:graphicData>
        </a:graphic>
      </p:graphicFrame>
      <p:sp>
        <p:nvSpPr>
          <p:cNvPr id="15259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3-5.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「助け合い」としての移動サービス</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152601" name="図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597" y="4813993"/>
            <a:ext cx="21177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「助け合い」の移動サービスに対するニーズ</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4050F2C-76D6-431F-ADCF-3DDBAE73E06B}" type="slidenum">
              <a:rPr lang="ja-JP" altLang="en-US">
                <a:solidFill>
                  <a:srgbClr val="898989"/>
                </a:solidFill>
              </a:rPr>
              <a:pPr/>
              <a:t>73</a:t>
            </a:fld>
            <a:endParaRPr lang="en-US" altLang="ja-JP">
              <a:solidFill>
                <a:srgbClr val="898989"/>
              </a:solidFill>
            </a:endParaRPr>
          </a:p>
        </p:txBody>
      </p:sp>
      <p:sp>
        <p:nvSpPr>
          <p:cNvPr id="15462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3-5.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「助け合い」としての移動サービス</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4" name="コンテンツ プレースホルダー 7"/>
          <p:cNvGraphicFramePr>
            <a:graphicFrameLocks/>
          </p:cNvGraphicFramePr>
          <p:nvPr>
            <p:extLst>
              <p:ext uri="{D42A27DB-BD31-4B8C-83A1-F6EECF244321}">
                <p14:modId xmlns:p14="http://schemas.microsoft.com/office/powerpoint/2010/main" val="3621360446"/>
              </p:ext>
            </p:extLst>
          </p:nvPr>
        </p:nvGraphicFramePr>
        <p:xfrm>
          <a:off x="693738" y="1225550"/>
          <a:ext cx="7886700" cy="3225800"/>
        </p:xfrm>
        <a:graphic>
          <a:graphicData uri="http://schemas.openxmlformats.org/drawingml/2006/table">
            <a:tbl>
              <a:tblPr firstRow="1" bandRow="1">
                <a:tableStyleId>{5C22544A-7EE6-4342-B048-85BDC9FD1C3A}</a:tableStyleId>
              </a:tblPr>
              <a:tblGrid>
                <a:gridCol w="7886700"/>
              </a:tblGrid>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ニーズ</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身体面：　障がいや高齢により介助を必要としている等</a:t>
                      </a:r>
                    </a:p>
                  </a:txBody>
                  <a:tcPr anchor="ctr"/>
                </a:tc>
              </a:tr>
              <a:tr h="370840">
                <a:tc>
                  <a:txBody>
                    <a:bodyPr/>
                    <a:lstStyle/>
                    <a:p>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精神面：　他の乗客の視線が気になる、移動中に具合が悪くなることやトイレに</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行きたくなることが心配、付き添ってくれる人が必要等</a:t>
                      </a: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地域面：　バスが近くを通らない、バス停や駅から距離がある、坂が多い等</a:t>
                      </a: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経済面：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タクシー</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等の</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料金が高く使えない介護者等を確保する</a:t>
                      </a:r>
                      <a:endPar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370840">
                <a:tc>
                  <a:txBody>
                    <a:bodyPr/>
                    <a:lstStyle/>
                    <a:p>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利便性：　公共交通機関の運行本数が少ない、運行時間が目的の時間帯と</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合わない、目的地に便利な交通経路がない等</a:t>
                      </a: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情報面：　どのような移動手段があるのか分からない、移動手段の使い方が</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分からない等</a:t>
                      </a: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意欲面：　外出する気が失せてしまった、外出を諦めた等</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bl>
          </a:graphicData>
        </a:graphic>
      </p:graphicFrame>
      <p:sp>
        <p:nvSpPr>
          <p:cNvPr id="154648" name="正方形/長方形 14"/>
          <p:cNvSpPr>
            <a:spLocks noChangeArrowheads="1"/>
          </p:cNvSpPr>
          <p:nvPr/>
        </p:nvSpPr>
        <p:spPr bwMode="auto">
          <a:xfrm>
            <a:off x="395289" y="4632325"/>
            <a:ext cx="844867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i="1" dirty="0">
                <a:latin typeface="メイリオ" panose="020B0604030504040204" pitchFamily="50" charset="-128"/>
                <a:ea typeface="メイリオ" panose="020B0604030504040204" pitchFamily="50" charset="-128"/>
                <a:cs typeface="メイリオ" panose="020B0604030504040204" pitchFamily="50" charset="-128"/>
              </a:rPr>
              <a:t>これらの要因が、必ずしも単独で存在して</a:t>
            </a:r>
            <a:r>
              <a:rPr lang="ja-JP" altLang="ja-JP" sz="1400" i="1" dirty="0" smtClean="0">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sz="1400" i="1" dirty="0" smtClean="0">
                <a:latin typeface="メイリオ" panose="020B0604030504040204" pitchFamily="50" charset="-128"/>
                <a:ea typeface="メイリオ" panose="020B0604030504040204" pitchFamily="50" charset="-128"/>
                <a:cs typeface="メイリオ" panose="020B0604030504040204" pitchFamily="50" charset="-128"/>
              </a:rPr>
              <a:t>る</a:t>
            </a:r>
            <a:r>
              <a:rPr lang="ja-JP" altLang="ja-JP" sz="1400" i="1" dirty="0" smtClean="0">
                <a:latin typeface="メイリオ" panose="020B0604030504040204" pitchFamily="50" charset="-128"/>
                <a:ea typeface="メイリオ" panose="020B0604030504040204" pitchFamily="50" charset="-128"/>
                <a:cs typeface="メイリオ" panose="020B0604030504040204" pitchFamily="50" charset="-128"/>
              </a:rPr>
              <a:t>わけ</a:t>
            </a:r>
            <a:r>
              <a:rPr lang="ja-JP" altLang="ja-JP" sz="1400" i="1" dirty="0">
                <a:latin typeface="メイリオ" panose="020B0604030504040204" pitchFamily="50" charset="-128"/>
                <a:ea typeface="メイリオ" panose="020B0604030504040204" pitchFamily="50" charset="-128"/>
                <a:cs typeface="メイリオ" panose="020B0604030504040204" pitchFamily="50" charset="-128"/>
              </a:rPr>
              <a:t>ではない</a:t>
            </a:r>
            <a:r>
              <a:rPr lang="ja-JP" altLang="ja-JP" sz="1400" i="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i="1" dirty="0" smtClean="0">
                <a:latin typeface="メイリオ" panose="020B0604030504040204" pitchFamily="50" charset="-128"/>
                <a:ea typeface="メイリオ" panose="020B0604030504040204" pitchFamily="50" charset="-128"/>
                <a:cs typeface="メイリオ" panose="020B0604030504040204" pitchFamily="50" charset="-128"/>
              </a:rPr>
              <a:t>多くは</a:t>
            </a:r>
            <a:r>
              <a:rPr lang="ja-JP" altLang="ja-JP" sz="1400" i="1" dirty="0" smtClean="0">
                <a:latin typeface="メイリオ" panose="020B0604030504040204" pitchFamily="50" charset="-128"/>
                <a:ea typeface="メイリオ" panose="020B0604030504040204" pitchFamily="50" charset="-128"/>
                <a:cs typeface="メイリオ" panose="020B0604030504040204" pitchFamily="50" charset="-128"/>
              </a:rPr>
              <a:t>複合的</a:t>
            </a:r>
            <a:r>
              <a:rPr lang="ja-JP" altLang="ja-JP" sz="1400" i="1" dirty="0">
                <a:latin typeface="メイリオ" panose="020B0604030504040204" pitchFamily="50" charset="-128"/>
                <a:ea typeface="メイリオ" panose="020B0604030504040204" pitchFamily="50" charset="-128"/>
                <a:cs typeface="メイリオ" panose="020B0604030504040204" pitchFamily="50" charset="-128"/>
              </a:rPr>
              <a:t>に存在</a:t>
            </a:r>
            <a:r>
              <a:rPr lang="ja-JP" altLang="ja-JP" sz="1400" i="1"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400" i="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身</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体面</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精神面</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・・介助を必要としている人で外出中のトイレが心配で外出ができない人</a:t>
            </a:r>
          </a:p>
          <a:p>
            <a:pPr lvl="1"/>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利便性</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経済面</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・・バスが一日一便しかないがタクシーでは料金が払えない人</a:t>
            </a:r>
          </a:p>
          <a:p>
            <a:pPr lvl="1"/>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意欲面</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精神面</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情報面</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・・障がいがあるからと外出を諦めている人が、いざ外出しよう</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と思っても</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lvl="7"/>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方法</a:t>
            </a:r>
            <a:r>
              <a:rPr lang="ja-JP" altLang="ja-JP" sz="1200" dirty="0">
                <a:latin typeface="メイリオ" panose="020B0604030504040204" pitchFamily="50" charset="-128"/>
                <a:ea typeface="メイリオ" panose="020B0604030504040204" pitchFamily="50" charset="-128"/>
                <a:cs typeface="メイリオ" panose="020B0604030504040204" pitchFamily="50" charset="-128"/>
              </a:rPr>
              <a:t>が分からず、一人では不安に</a:t>
            </a:r>
            <a:r>
              <a:rPr lang="ja-JP" altLang="ja-JP" sz="1200" dirty="0" smtClean="0">
                <a:latin typeface="メイリオ" panose="020B0604030504040204" pitchFamily="50" charset="-128"/>
                <a:ea typeface="メイリオ" panose="020B0604030504040204" pitchFamily="50" charset="-128"/>
                <a:cs typeface="メイリオ" panose="020B0604030504040204" pitchFamily="50" charset="-128"/>
              </a:rPr>
              <a:t>感じる</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r">
              <a:lnSpc>
                <a:spcPct val="150000"/>
              </a:lnSpc>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法人</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全国移動サービスネットワーク</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831850" y="3067050"/>
            <a:ext cx="7281863" cy="841375"/>
          </a:xfrm>
          <a:prstGeom prst="round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テキスト ボックス 4"/>
          <p:cNvSpPr txBox="1"/>
          <p:nvPr/>
        </p:nvSpPr>
        <p:spPr>
          <a:xfrm>
            <a:off x="628650" y="1785938"/>
            <a:ext cx="7886700" cy="3294062"/>
          </a:xfrm>
          <a:prstGeom prst="rect">
            <a:avLst/>
          </a:prstGeom>
          <a:noFill/>
        </p:spPr>
        <p:txBody>
          <a:bodyPr>
            <a:spAutoFit/>
          </a:bodyPr>
          <a:lstStyle/>
          <a:p>
            <a:pPr fontAlgn="auto">
              <a:spcBef>
                <a:spcPts val="0"/>
              </a:spcBef>
              <a:spcAft>
                <a:spcPts val="0"/>
              </a:spcAft>
              <a:defRPr/>
            </a:pP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ボランティア精神による一体的な外出支援が必要</a:t>
            </a:r>
          </a:p>
          <a:p>
            <a:pPr marL="800100" lvl="1" indent="-342900" fontAlgn="auto">
              <a:spcBef>
                <a:spcPts val="0"/>
              </a:spcBef>
              <a:spcAft>
                <a:spcPts val="0"/>
              </a:spcAft>
              <a:buFont typeface="Arial" panose="020B0604020202020204" pitchFamily="34" charset="0"/>
              <a:buChar cha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利用者をただ移動すればいいだけではなく、利用者の状況に応じた対応をする必要あり</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fontAlgn="auto">
              <a:spcBef>
                <a:spcPts val="0"/>
              </a:spcBef>
              <a:spcAft>
                <a:spcPts val="0"/>
              </a:spcAft>
              <a:buFont typeface="Arial" panose="020B0604020202020204" pitchFamily="34" charset="0"/>
              <a:buChar cha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乗車前後の介助や、外出先である病院・役所・商店等</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への付き添い支援など</a:t>
            </a:r>
          </a:p>
          <a:p>
            <a:pPr fontAlgn="auto">
              <a:spcBef>
                <a:spcPts val="0"/>
              </a:spcBef>
              <a:spcAft>
                <a:spcPts val="0"/>
              </a:spcAft>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p>
          <a:p>
            <a:pPr fontAlgn="auto">
              <a:spcBef>
                <a:spcPts val="0"/>
              </a:spcBef>
              <a:spcAft>
                <a:spcPts val="0"/>
              </a:spcAft>
              <a:defRPr/>
            </a:pPr>
            <a:endParaRPr lang="en-US" altLang="ja-JP" sz="2000" b="1" u="sng" dirty="0">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企業男性ＯＢの社会参加に適した分野として重要</a:t>
            </a:r>
          </a:p>
          <a:p>
            <a:pPr lvl="1" fontAlgn="auto">
              <a:spcBef>
                <a:spcPts val="0"/>
              </a:spcBef>
              <a:spcAft>
                <a:spcPts val="0"/>
              </a:spcAft>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車の運転は家事援助</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が不得意な男性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にとってもとっつきやすい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667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「助け合い」で行うことの重要性</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D9D43C1-438F-437C-B950-A7140333C4A5}" type="slidenum">
              <a:rPr lang="ja-JP" altLang="en-US">
                <a:solidFill>
                  <a:srgbClr val="898989"/>
                </a:solidFill>
              </a:rPr>
              <a:pPr/>
              <a:t>74</a:t>
            </a:fld>
            <a:endParaRPr lang="en-US" altLang="ja-JP">
              <a:solidFill>
                <a:srgbClr val="898989"/>
              </a:solidFill>
            </a:endParaRPr>
          </a:p>
        </p:txBody>
      </p:sp>
      <p:sp>
        <p:nvSpPr>
          <p:cNvPr id="156677"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3-5.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「助け合い」としての移動サービス</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3-6.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「助け合い」としての配食</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722" name="サブタイトル 2"/>
          <p:cNvSpPr>
            <a:spLocks noGrp="1"/>
          </p:cNvSpPr>
          <p:nvPr>
            <p:ph type="subTitle" idx="1"/>
          </p:nvPr>
        </p:nvSpPr>
        <p:spPr/>
        <p:txBody>
          <a:bodyPr/>
          <a:lstStyle/>
          <a:p>
            <a:pPr algn="l"/>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ボランティアが調理、配達等を行う利用者宅への配食。食事提供者による身体機能維持の目的のほか、栄養バランスの改善、安否確認、ふれあい（精神的交流）も目的にして有償ボランティアで行われるが、営利事業との競合が問題</a:t>
            </a:r>
          </a:p>
        </p:txBody>
      </p:sp>
      <p:sp>
        <p:nvSpPr>
          <p:cNvPr id="15872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158724" name="テキスト ボックス 1"/>
          <p:cNvSpPr txBox="1">
            <a:spLocks noChangeArrowheads="1"/>
          </p:cNvSpPr>
          <p:nvPr/>
        </p:nvSpPr>
        <p:spPr bwMode="auto">
          <a:xfrm>
            <a:off x="1266825" y="5564188"/>
            <a:ext cx="66325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ts val="2200"/>
              </a:lnSpc>
            </a:pPr>
            <a:r>
              <a:rPr lang="ja-JP" altLang="en-US">
                <a:latin typeface="メイリオ" panose="020B0604030504040204" pitchFamily="50" charset="-128"/>
                <a:ea typeface="メイリオ" panose="020B0604030504040204" pitchFamily="50" charset="-128"/>
                <a:cs typeface="メイリオ" panose="020B0604030504040204" pitchFamily="50" charset="-128"/>
              </a:rPr>
              <a:t>なお、居場所等で、ふれあいを深める目的で食事を提供する</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a:p>
            <a:pPr>
              <a:lnSpc>
                <a:spcPts val="2200"/>
              </a:lnSpc>
            </a:pPr>
            <a:r>
              <a:rPr lang="ja-JP" altLang="en-US">
                <a:latin typeface="メイリオ" panose="020B0604030504040204" pitchFamily="50" charset="-128"/>
                <a:ea typeface="メイリオ" panose="020B0604030504040204" pitchFamily="50" charset="-128"/>
                <a:cs typeface="メイリオ" panose="020B0604030504040204" pitchFamily="50" charset="-128"/>
              </a:rPr>
              <a:t>「会食サービス」もある</a:t>
            </a:r>
            <a:endParaRPr lang="ja-JP" altLang="en-US"/>
          </a:p>
        </p:txBody>
      </p:sp>
      <p:sp>
        <p:nvSpPr>
          <p:cNvPr id="3" name="スライド番号プレースホルダー 2"/>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CFCEEBB-1FD8-4191-B249-C4075EFB952F}" type="slidenum">
              <a:rPr lang="ja-JP" altLang="en-US">
                <a:solidFill>
                  <a:srgbClr val="898989"/>
                </a:solidFill>
              </a:rPr>
              <a:pPr/>
              <a:t>75</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配食サービス利用のニーズ</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D7DA61E-2951-4FF0-B266-67EB0ECC6C31}" type="slidenum">
              <a:rPr lang="ja-JP" altLang="en-US">
                <a:solidFill>
                  <a:srgbClr val="898989"/>
                </a:solidFill>
              </a:rPr>
              <a:pPr/>
              <a:t>76</a:t>
            </a:fld>
            <a:endParaRPr lang="en-US" altLang="ja-JP">
              <a:solidFill>
                <a:srgbClr val="898989"/>
              </a:solidFill>
            </a:endParaRPr>
          </a:p>
        </p:txBody>
      </p:sp>
      <p:sp>
        <p:nvSpPr>
          <p:cNvPr id="160771" name="テキスト ボックス 4"/>
          <p:cNvSpPr txBox="1">
            <a:spLocks noChangeArrowheads="1"/>
          </p:cNvSpPr>
          <p:nvPr/>
        </p:nvSpPr>
        <p:spPr bwMode="auto">
          <a:xfrm>
            <a:off x="628650" y="1397000"/>
            <a:ext cx="78867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自分で料理することが困難</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自分で買い物に行くことが困難</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怪我や病気等で体の調子を崩している</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医師や家族から勧められた　</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買い物や料理をしてくれる人がいない</a:t>
            </a: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料理の献立を考えることが</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困難</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届けてくれる人</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と話がしたい</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772"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3-6.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「助け合い」としての配食</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160775" name="図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413" y="1550988"/>
            <a:ext cx="166528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図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188" y="3478213"/>
            <a:ext cx="1816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実施主体</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E381F96-2081-41CC-A71D-38A46DA5C001}" type="slidenum">
              <a:rPr lang="ja-JP" altLang="en-US">
                <a:solidFill>
                  <a:srgbClr val="898989"/>
                </a:solidFill>
              </a:rPr>
              <a:pPr/>
              <a:t>77</a:t>
            </a:fld>
            <a:endParaRPr lang="en-US" altLang="ja-JP">
              <a:solidFill>
                <a:srgbClr val="898989"/>
              </a:solidFill>
            </a:endParaRPr>
          </a:p>
        </p:txBody>
      </p:sp>
      <p:sp>
        <p:nvSpPr>
          <p:cNvPr id="5" name="テキスト ボックス 4"/>
          <p:cNvSpPr txBox="1"/>
          <p:nvPr/>
        </p:nvSpPr>
        <p:spPr>
          <a:xfrm>
            <a:off x="628650" y="1397000"/>
            <a:ext cx="8108950" cy="4370427"/>
          </a:xfrm>
          <a:prstGeom prst="rect">
            <a:avLst/>
          </a:prstGeom>
          <a:noFill/>
        </p:spPr>
        <p:txBody>
          <a:bodyPr>
            <a:spAutoFit/>
          </a:bodyPr>
          <a:lstStyle/>
          <a:p>
            <a:pPr marL="342900" indent="-342900" fontAlgn="auto">
              <a:lnSpc>
                <a:spcPct val="150000"/>
              </a:lnSpc>
              <a:spcBef>
                <a:spcPts val="0"/>
              </a:spcBef>
              <a:spcAft>
                <a:spcPts val="0"/>
              </a:spcAft>
              <a:buFont typeface="Arial" panose="020B0604020202020204" pitchFamily="34" charset="0"/>
              <a:buChar char="•"/>
              <a:defRPr/>
            </a:pP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NPO</a:t>
            </a: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ボランティア</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団体</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社会福祉協議会</a:t>
            </a: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生活協同組合・ 農業協同組合・ ワーカーズコレクティブ</a:t>
            </a:r>
            <a:r>
              <a:rPr lang="en-US" altLang="ja-JP" sz="2000" baseline="30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baseline="30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15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社会福祉法人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2" fontAlgn="auto">
              <a:spcBef>
                <a:spcPts val="0"/>
              </a:spcBef>
              <a:spcAft>
                <a:spcPts val="0"/>
              </a:spcAft>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ワーカーズコレクティブ</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メンバー全員が出資し、経営に責任を持ち、労働も担う「働く人の協同組合」</a:t>
            </a:r>
          </a:p>
          <a:p>
            <a:pPr fontAlgn="auto">
              <a:lnSpc>
                <a:spcPct val="200000"/>
              </a:lnSpc>
              <a:spcBef>
                <a:spcPts val="0"/>
              </a:spcBef>
              <a:spcAft>
                <a:spcPts val="0"/>
              </a:spcAft>
              <a:defRPr/>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事業形態</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a:p>
            <a:pPr marL="800100" lvl="1" indent="-342900" fontAlgn="auto">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自治体委託事業 </a:t>
            </a:r>
          </a:p>
          <a:p>
            <a:pPr marL="800100" lvl="1" indent="-342900" fontAlgn="auto">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自主事業</a:t>
            </a:r>
          </a:p>
        </p:txBody>
      </p:sp>
      <p:sp>
        <p:nvSpPr>
          <p:cNvPr id="16282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3-6.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「助け合い」としての配食</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「助け合い」の配食の長所</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280EA22-7742-4329-A557-F6B5EBF7E6E6}" type="slidenum">
              <a:rPr lang="ja-JP" altLang="en-US">
                <a:solidFill>
                  <a:srgbClr val="898989"/>
                </a:solidFill>
              </a:rPr>
              <a:pPr/>
              <a:t>78</a:t>
            </a:fld>
            <a:endParaRPr lang="en-US" altLang="ja-JP">
              <a:solidFill>
                <a:srgbClr val="898989"/>
              </a:solidFill>
            </a:endParaRPr>
          </a:p>
        </p:txBody>
      </p:sp>
      <p:sp>
        <p:nvSpPr>
          <p:cNvPr id="5" name="テキスト ボックス 4"/>
          <p:cNvSpPr txBox="1"/>
          <p:nvPr/>
        </p:nvSpPr>
        <p:spPr>
          <a:xfrm>
            <a:off x="628650" y="1397000"/>
            <a:ext cx="7886700" cy="4401205"/>
          </a:xfrm>
          <a:prstGeom prst="rect">
            <a:avLst/>
          </a:prstGeom>
          <a:noFill/>
        </p:spPr>
        <p:txBody>
          <a:bodyPr>
            <a:spAutoFit/>
          </a:bodyPr>
          <a:lstStyle/>
          <a:p>
            <a:pPr marL="342900" indent="-342900" fontAlgn="auto">
              <a:lnSpc>
                <a:spcPct val="20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見守り・安否確認</a:t>
            </a:r>
          </a:p>
          <a:p>
            <a:pPr marL="342900" indent="-342900" fontAlgn="auto">
              <a:lnSpc>
                <a:spcPct val="20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ふれあい・絆</a:t>
            </a:r>
          </a:p>
          <a:p>
            <a:pPr marL="342900" indent="-342900" fontAlgn="auto">
              <a:lnSpc>
                <a:spcPct val="20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利用者の好みや状況に応じた調理</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200000"/>
              </a:lnSpc>
              <a:spcBef>
                <a:spcPts val="0"/>
              </a:spcBef>
              <a:spcAft>
                <a:spcPts val="0"/>
              </a:spcAft>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必要な食事の摂取と栄養</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バランスの改善</a:t>
            </a:r>
          </a:p>
          <a:p>
            <a:pPr marL="342900" indent="-342900" fontAlgn="auto">
              <a:lnSpc>
                <a:spcPct val="200000"/>
              </a:lnSpc>
              <a:spcBef>
                <a:spcPts val="0"/>
              </a:spcBef>
              <a:spcAft>
                <a:spcPts val="0"/>
              </a:spcAft>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利用者の生活リズムの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確保</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fontAlgn="auto">
              <a:lnSpc>
                <a:spcPct val="200000"/>
              </a:lnSpc>
              <a:spcBef>
                <a:spcPts val="0"/>
              </a:spcBef>
              <a:spcAft>
                <a:spcPts val="0"/>
              </a:spcAft>
              <a:buFont typeface="Arial" panose="020B0604020202020204" pitchFamily="34" charset="0"/>
              <a:buChar char="•"/>
              <a:defRPr/>
            </a:pP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fontAlgn="auto">
              <a:lnSpc>
                <a:spcPct val="200000"/>
              </a:lnSpc>
              <a:spcBef>
                <a:spcPts val="0"/>
              </a:spcBef>
              <a:spcAft>
                <a:spcPts val="0"/>
              </a:spcAft>
              <a:defRPr/>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地産地消にこだわったメニューづくりをするところもある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86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3-6.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「助け合い」としての配食</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1027" name="Picture 3" descr="\\TS-HTGL6D2\common\13.新地域支援事業（担当・翁川）\90_さわやか版テキスト（PDF）\00_最終版\素材\20140826\食事の女性.png"/>
          <p:cNvPicPr>
            <a:picLocks noChangeAspect="1" noChangeArrowheads="1"/>
          </p:cNvPicPr>
          <p:nvPr/>
        </p:nvPicPr>
        <p:blipFill>
          <a:blip r:embed="rId3" cstate="print"/>
          <a:srcRect/>
          <a:stretch>
            <a:fillRect/>
          </a:stretch>
        </p:blipFill>
        <p:spPr bwMode="auto">
          <a:xfrm>
            <a:off x="5773784" y="2003932"/>
            <a:ext cx="2720110" cy="24685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ctrTitle"/>
          </p:nvPr>
        </p:nvSpPr>
        <p:spPr/>
        <p:txBody>
          <a:bodyPr/>
          <a:lstStyle/>
          <a:p>
            <a: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足りない助け合い活動の</a:t>
            </a:r>
            <a: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br>
            <a:r>
              <a:rPr lang="en-US" altLang="ja-JP" sz="36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創出（総論）</a:t>
            </a:r>
          </a:p>
        </p:txBody>
      </p:sp>
      <p:sp>
        <p:nvSpPr>
          <p:cNvPr id="27650" name="タイトル 1"/>
          <p:cNvSpPr txBox="1">
            <a:spLocks/>
          </p:cNvSpPr>
          <p:nvPr/>
        </p:nvSpPr>
        <p:spPr bwMode="auto">
          <a:xfrm>
            <a:off x="628650" y="365125"/>
            <a:ext cx="7886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9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生活支援コーディネーター・協議体構成員の任務　その１</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32C693D-6388-4948-8E97-5B4A27BC9642}" type="slidenum">
              <a:rPr lang="ja-JP" altLang="en-US">
                <a:solidFill>
                  <a:srgbClr val="898989"/>
                </a:solidFill>
              </a:rPr>
              <a:pPr/>
              <a:t>7</a:t>
            </a:fld>
            <a:endParaRPr lang="en-US" altLang="ja-JP">
              <a:solidFill>
                <a:srgbClr val="898989"/>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ニーズと営利事業によるサービス</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AEEEA00-ED68-4D11-A72F-E9BFBBB0BFCE}" type="slidenum">
              <a:rPr lang="ja-JP" altLang="en-US">
                <a:solidFill>
                  <a:srgbClr val="898989"/>
                </a:solidFill>
              </a:rPr>
              <a:pPr/>
              <a:t>79</a:t>
            </a:fld>
            <a:endParaRPr lang="en-US" altLang="ja-JP">
              <a:solidFill>
                <a:srgbClr val="898989"/>
              </a:solidFill>
            </a:endParaRPr>
          </a:p>
        </p:txBody>
      </p:sp>
      <p:sp>
        <p:nvSpPr>
          <p:cNvPr id="166915" name="テキスト ボックス 4"/>
          <p:cNvSpPr txBox="1">
            <a:spLocks noChangeArrowheads="1"/>
          </p:cNvSpPr>
          <p:nvPr/>
        </p:nvSpPr>
        <p:spPr bwMode="auto">
          <a:xfrm>
            <a:off x="500063" y="1100138"/>
            <a:ext cx="8153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800100" indent="-342900">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20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問題</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a:p>
            <a:pPr lvl="1">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ニーズはあっても営利事業によるサービスでこれを満たせるのではないか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2">
              <a:lnSpc>
                <a:spcPct val="200000"/>
              </a:lnSpc>
              <a:buFont typeface="メイリオ" panose="020B0604030504040204"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安価で高齢者向きの、日替わりの営利配食事業が発展中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「助け合い」としての配食の必要性の判断</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a:p>
            <a:pPr lvl="1">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前ページ記載の「助け合い」の配食の長所を加えた上で、営利配食事業</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を明らかに上まわる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「助け合い」配食へのニーズがあるか否かを判断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lvl="1">
              <a:buFont typeface="Arial" panose="020B0604020202020204" pitchFamily="34" charset="0"/>
              <a:buChar char="•"/>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明らかに上回る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ことがない時は、配食に代えて前ページ記載の長所（ニーズ）を満たす助け合い活動（見守り・ふれあい・栄養バランスをとるためのアドバイス等）を行う</a:t>
            </a:r>
          </a:p>
        </p:txBody>
      </p:sp>
      <p:sp>
        <p:nvSpPr>
          <p:cNvPr id="166916"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3-6.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「助け合い」としての配食</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3-7.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認知症者に対する地域支援</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963" name="サブタイトル 2"/>
          <p:cNvSpPr txBox="1">
            <a:spLocks/>
          </p:cNvSpPr>
          <p:nvPr/>
        </p:nvSpPr>
        <p:spPr bwMode="auto">
          <a:xfrm>
            <a:off x="855663" y="5057775"/>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90000"/>
              </a:lnSpc>
              <a:spcBef>
                <a:spcPts val="1000"/>
              </a:spcBef>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生活支援コーディネーター</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は地域の支援を組織化・活性化</a:t>
            </a: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80</a:t>
            </a:fld>
            <a:endParaRPr lang="en-US" altLang="ja-JP">
              <a:solidFill>
                <a:srgbClr val="898989"/>
              </a:solidFill>
            </a:endParaRPr>
          </a:p>
        </p:txBody>
      </p:sp>
      <p:sp>
        <p:nvSpPr>
          <p:cNvPr id="8" name="テキスト ボックス 3"/>
          <p:cNvSpPr txBox="1">
            <a:spLocks noChangeArrowheads="1"/>
          </p:cNvSpPr>
          <p:nvPr/>
        </p:nvSpPr>
        <p:spPr bwMode="auto">
          <a:xfrm>
            <a:off x="1260475" y="4051300"/>
            <a:ext cx="662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地域の総力を挙げての支援が必要</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5074277" y="4493623"/>
            <a:ext cx="3694382" cy="1603103"/>
          </a:xfrm>
          <a:prstGeom prst="roundRect">
            <a:avLst>
              <a:gd name="adj" fmla="val 8398"/>
            </a:avLst>
          </a:prstGeom>
          <a:solidFill>
            <a:schemeClr val="accent4">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3058"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地域の「助け合い」による支援</a:t>
            </a: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181A6EF-8193-492C-BC15-1260D59493C3}" type="slidenum">
              <a:rPr lang="ja-JP" altLang="en-US">
                <a:solidFill>
                  <a:srgbClr val="898989"/>
                </a:solidFill>
              </a:rPr>
              <a:pPr/>
              <a:t>81</a:t>
            </a:fld>
            <a:endParaRPr lang="en-US" altLang="ja-JP">
              <a:solidFill>
                <a:srgbClr val="898989"/>
              </a:solidFill>
            </a:endParaRPr>
          </a:p>
        </p:txBody>
      </p:sp>
      <p:sp>
        <p:nvSpPr>
          <p:cNvPr id="173060"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3-7.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認知症者に対する地域支援</a:t>
            </a:r>
          </a:p>
        </p:txBody>
      </p:sp>
      <p:sp>
        <p:nvSpPr>
          <p:cNvPr id="173061" name="テキスト ボックス 14"/>
          <p:cNvSpPr txBox="1">
            <a:spLocks noChangeArrowheads="1"/>
          </p:cNvSpPr>
          <p:nvPr/>
        </p:nvSpPr>
        <p:spPr bwMode="auto">
          <a:xfrm>
            <a:off x="457200" y="1441015"/>
            <a:ext cx="818515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800100" indent="-342900">
              <a:defRPr kumimoji="1">
                <a:solidFill>
                  <a:schemeClr val="tx1"/>
                </a:solidFill>
                <a:latin typeface="Calibri" panose="020F0502020204030204" pitchFamily="34" charset="0"/>
                <a:ea typeface="ＭＳ Ｐゴシック" panose="020B0600070205080204" pitchFamily="50" charset="-128"/>
              </a:defRPr>
            </a:lvl2pPr>
            <a:lvl3pPr>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見守り：　地縁組織</a:t>
            </a:r>
          </a:p>
          <a:p>
            <a:pPr lvl="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虐待発見のためにも有効。必要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あれば地域包括支援センターか認知症</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地域</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支援推進員</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に連絡する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家</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庭内生活支援：　地縁組織</a:t>
            </a:r>
          </a:p>
          <a:p>
            <a:pPr lvl="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ゴミ出し、郵便物対応、訪問者対応等</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日常</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の外出（</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買い物、通院等</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）支援：　地縁組織、</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NPO</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日常活動をなるべく制約せず、外出目的を達するよう協力する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徘徊者</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支援：　地縁</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組織、警察その他関係者の幅広いネットワーク</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外出して自宅に帰れない認知症者の誘導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居場所</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における交流：居場所主催者・参加者</a:t>
            </a:r>
          </a:p>
          <a:p>
            <a:pPr lvl="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できることをしてもらう</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イベント</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参加：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NPO</a:t>
            </a: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本人</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が語る会：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地縁組織</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anose="05000000000000000000" pitchFamily="2" charset="2"/>
              <a:buChar char="l"/>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家族</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に対する支援：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家族会、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地縁組織</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73062" name="テキスト ボックス 1"/>
          <p:cNvSpPr txBox="1">
            <a:spLocks noChangeArrowheads="1"/>
          </p:cNvSpPr>
          <p:nvPr/>
        </p:nvSpPr>
        <p:spPr bwMode="auto">
          <a:xfrm>
            <a:off x="5185902" y="4498923"/>
            <a:ext cx="35643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地縁組織や</a:t>
            </a:r>
            <a:r>
              <a:rPr lang="en-US" altLang="ja-JP"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万人（</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月末）</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に達した認知症サポーター</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の力</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を借りる</a:t>
            </a:r>
            <a:r>
              <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サポーターの活動の組織化を支援</a:t>
            </a:r>
            <a:endParaRPr lang="ja-JP" altLang="en-US" sz="160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正方形/長方形 8"/>
          <p:cNvSpPr/>
          <p:nvPr/>
        </p:nvSpPr>
        <p:spPr>
          <a:xfrm>
            <a:off x="487363" y="1155700"/>
            <a:ext cx="8201025" cy="452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認知症者の残存能力を生かすための助け合いが必要</a:t>
            </a:r>
            <a:endPar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5" name="角丸四角形 171014"/>
          <p:cNvSpPr/>
          <p:nvPr/>
        </p:nvSpPr>
        <p:spPr>
          <a:xfrm>
            <a:off x="4858742" y="2717074"/>
            <a:ext cx="3792795" cy="2489926"/>
          </a:xfrm>
          <a:prstGeom prst="roundRect">
            <a:avLst>
              <a:gd name="adj" fmla="val 494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01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認知症者支援のためには市民後見人が強く求められる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EAA7BC-3E1F-4119-B556-6CD032D9D095}" type="slidenum">
              <a:rPr lang="ja-JP" altLang="en-US">
                <a:solidFill>
                  <a:srgbClr val="898989"/>
                </a:solidFill>
              </a:rPr>
              <a:pPr/>
              <a:t>82</a:t>
            </a:fld>
            <a:endParaRPr lang="en-US" altLang="ja-JP">
              <a:solidFill>
                <a:srgbClr val="898989"/>
              </a:solidFill>
            </a:endParaRPr>
          </a:p>
        </p:txBody>
      </p:sp>
      <p:sp>
        <p:nvSpPr>
          <p:cNvPr id="17101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3-7.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認知症者に対する地域支援</a:t>
            </a:r>
          </a:p>
        </p:txBody>
      </p:sp>
      <p:sp>
        <p:nvSpPr>
          <p:cNvPr id="15" name="正方形/長方形 14"/>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9" name="正方形/長方形 18"/>
          <p:cNvSpPr/>
          <p:nvPr/>
        </p:nvSpPr>
        <p:spPr>
          <a:xfrm>
            <a:off x="4858742" y="2869173"/>
            <a:ext cx="3845521" cy="2261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成年後見人等と本人との関係別件数</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a:t>
            </a:r>
            <a:r>
              <a:rPr lang="ja-JP" altLang="en-US" sz="11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数</a:t>
            </a:r>
            <a:r>
              <a:rPr lang="en-US" altLang="ja-JP" sz="11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33</a:t>
            </a:r>
            <a:r>
              <a:rPr lang="en-US" altLang="ja-JP" sz="11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343</a:t>
            </a: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1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50000"/>
              </a:lnSpc>
              <a:spcBef>
                <a:spcPts val="0"/>
              </a:spcBef>
              <a:spcAft>
                <a:spcPts val="0"/>
              </a:spcAft>
              <a:defRPr/>
            </a:pP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内、 </a:t>
            </a: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職業後見人</a:t>
            </a:r>
            <a:r>
              <a:rPr lang="en-US" altLang="ja-JP"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18,024</a:t>
            </a:r>
            <a:r>
              <a:rPr lang="ja-JP" altLang="en-US"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100" u="sng"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085850" lvl="2" indent="-171450" fontAlgn="auto">
              <a:lnSpc>
                <a:spcPct val="150000"/>
              </a:lnSpc>
              <a:spcBef>
                <a:spcPts val="0"/>
              </a:spcBef>
              <a:spcAft>
                <a:spcPts val="0"/>
              </a:spcAft>
              <a:buFont typeface="Arial" panose="020B0604020202020204" pitchFamily="34" charset="0"/>
              <a:buChar char="•"/>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弁護士</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5,870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085850" lvl="2" indent="-171450" fontAlgn="auto">
              <a:spcBef>
                <a:spcPts val="0"/>
              </a:spcBef>
              <a:spcAft>
                <a:spcPts val="0"/>
              </a:spcAft>
              <a:buFont typeface="Arial" panose="020B0604020202020204" pitchFamily="34" charset="0"/>
              <a:buChar char="•"/>
              <a:defRPr/>
            </a:pPr>
            <a:r>
              <a:rPr lang="zh-TW"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司法書士	</a:t>
            </a:r>
            <a:r>
              <a:rPr lang="en-US" altLang="zh-TW"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7,295</a:t>
            </a:r>
            <a:r>
              <a:rPr lang="zh-TW"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p>
          <a:p>
            <a:pPr marL="1085850" lvl="2" indent="-171450" fontAlgn="auto">
              <a:spcBef>
                <a:spcPts val="0"/>
              </a:spcBef>
              <a:spcAft>
                <a:spcPts val="0"/>
              </a:spcAft>
              <a:buFont typeface="Arial" panose="020B0604020202020204" pitchFamily="34" charset="0"/>
              <a:buChar char="•"/>
              <a:defRPr/>
            </a:pPr>
            <a:r>
              <a:rPr lang="zh-TW"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社会福祉士</a:t>
            </a:r>
            <a:r>
              <a:rPr lang="en-US" altLang="zh-TW"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3,332</a:t>
            </a:r>
            <a:r>
              <a:rPr lang="zh-TW"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zh-TW"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085850" lvl="2" indent="-171450" fontAlgn="auto">
              <a:spcBef>
                <a:spcPts val="0"/>
              </a:spcBef>
              <a:spcAft>
                <a:spcPts val="0"/>
              </a:spcAft>
              <a:buFont typeface="Arial" panose="020B0604020202020204" pitchFamily="34" charset="0"/>
              <a:buChar char="•"/>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福祉協</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議会</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560</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085850" lvl="2" indent="-171450" fontAlgn="auto">
              <a:spcBef>
                <a:spcPts val="0"/>
              </a:spcBef>
              <a:spcAft>
                <a:spcPts val="0"/>
              </a:spcAft>
              <a:buFont typeface="Arial" panose="020B0604020202020204" pitchFamily="34" charset="0"/>
              <a:buChar char="•"/>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税理士</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81</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085850" lvl="2" indent="-171450" fontAlgn="auto">
              <a:spcBef>
                <a:spcPts val="0"/>
              </a:spcBef>
              <a:spcAft>
                <a:spcPts val="0"/>
              </a:spcAft>
              <a:buFont typeface="Arial" panose="020B0604020202020204" pitchFamily="34" charset="0"/>
              <a:buChar char="•"/>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行政書士</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864</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085850" lvl="2" indent="-171450" fontAlgn="auto">
              <a:spcBef>
                <a:spcPts val="0"/>
              </a:spcBef>
              <a:spcAft>
                <a:spcPts val="0"/>
              </a:spcAft>
              <a:buFont typeface="Arial" panose="020B0604020202020204" pitchFamily="34" charset="0"/>
              <a:buChar char="•"/>
              <a:defRPr/>
            </a:pP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精神</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保健</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福祉士</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22</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lnSpc>
                <a:spcPct val="150000"/>
              </a:lnSpc>
              <a:spcBef>
                <a:spcPts val="0"/>
              </a:spcBef>
              <a:spcAft>
                <a:spcPts val="0"/>
              </a:spcAft>
              <a:defRPr/>
            </a:pP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（出典）最高裁判所事務総局家庭局</a:t>
            </a:r>
            <a:endParaRPr lang="en-US" altLang="ja-JP"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「成年後見関係事件</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概況　平成</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Bef>
                <a:spcPts val="0"/>
              </a:spcBef>
              <a:spcAft>
                <a:spcPts val="0"/>
              </a:spcAft>
              <a:defRPr/>
            </a:pP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1" fontAlgn="auto">
              <a:spcBef>
                <a:spcPts val="0"/>
              </a:spcBef>
              <a:spcAft>
                <a:spcPts val="0"/>
              </a:spcAft>
              <a:defRPr/>
            </a:pPr>
            <a:endParaRPr lang="en-US" altLang="zh-TW"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テキスト ボックス 79"/>
          <p:cNvSpPr txBox="1"/>
          <p:nvPr/>
        </p:nvSpPr>
        <p:spPr>
          <a:xfrm>
            <a:off x="6267780" y="1367917"/>
            <a:ext cx="2558714" cy="507831"/>
          </a:xfrm>
          <a:prstGeom prst="rect">
            <a:avLst/>
          </a:prstGeom>
          <a:noFill/>
        </p:spPr>
        <p:txBody>
          <a:bodyPr wrap="none" rtlCol="0">
            <a:spAutoFit/>
          </a:bodyPr>
          <a:lstStyle/>
          <a:p>
            <a:r>
              <a:rPr lang="en-US" altLang="ja-JP" sz="900" dirty="0">
                <a:latin typeface="+mn-ea"/>
                <a:ea typeface="+mn-ea"/>
              </a:rPr>
              <a:t>65</a:t>
            </a:r>
            <a:r>
              <a:rPr lang="ja-JP" altLang="en-US" sz="900" dirty="0">
                <a:latin typeface="+mn-ea"/>
                <a:ea typeface="+mn-ea"/>
              </a:rPr>
              <a:t>歳以上高齢者の</a:t>
            </a:r>
            <a:r>
              <a:rPr lang="ja-JP" altLang="en-US" sz="900" dirty="0" smtClean="0">
                <a:latin typeface="+mn-ea"/>
                <a:ea typeface="+mn-ea"/>
              </a:rPr>
              <a:t>うち「日常生活</a:t>
            </a:r>
            <a:r>
              <a:rPr lang="ja-JP" altLang="en-US" sz="900" dirty="0">
                <a:latin typeface="+mn-ea"/>
                <a:ea typeface="+mn-ea"/>
              </a:rPr>
              <a:t>自立度</a:t>
            </a:r>
            <a:r>
              <a:rPr lang="en-US" altLang="ja-JP" sz="900" dirty="0">
                <a:latin typeface="+mn-ea"/>
                <a:ea typeface="+mn-ea"/>
              </a:rPr>
              <a:t>II</a:t>
            </a:r>
            <a:r>
              <a:rPr lang="ja-JP" altLang="en-US" sz="900" dirty="0">
                <a:latin typeface="+mn-ea"/>
                <a:ea typeface="+mn-ea"/>
              </a:rPr>
              <a:t>以上</a:t>
            </a:r>
            <a:r>
              <a:rPr lang="ja-JP" altLang="en-US" sz="900" dirty="0" smtClean="0">
                <a:latin typeface="+mn-ea"/>
                <a:ea typeface="+mn-ea"/>
              </a:rPr>
              <a:t>の</a:t>
            </a:r>
            <a:endParaRPr lang="en-US" altLang="ja-JP" sz="900" dirty="0" smtClean="0">
              <a:latin typeface="+mn-ea"/>
              <a:ea typeface="+mn-ea"/>
            </a:endParaRPr>
          </a:p>
          <a:p>
            <a:r>
              <a:rPr lang="ja-JP" altLang="en-US" sz="900" dirty="0" smtClean="0">
                <a:latin typeface="+mn-ea"/>
                <a:ea typeface="+mn-ea"/>
              </a:rPr>
              <a:t>認知症高齢者であって介護保険制度を利用して</a:t>
            </a:r>
            <a:endParaRPr lang="en-US" altLang="ja-JP" sz="900" dirty="0" smtClean="0">
              <a:latin typeface="+mn-ea"/>
              <a:ea typeface="+mn-ea"/>
            </a:endParaRPr>
          </a:p>
          <a:p>
            <a:r>
              <a:rPr lang="ja-JP" altLang="en-US" sz="900" dirty="0" smtClean="0">
                <a:latin typeface="+mn-ea"/>
                <a:ea typeface="+mn-ea"/>
              </a:rPr>
              <a:t>いる人」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出典</a:t>
            </a:r>
            <a:r>
              <a:rPr lang="ja-JP" altLang="en-US" sz="900" dirty="0" smtClean="0">
                <a:latin typeface="+mn-ea"/>
                <a:ea typeface="+mn-ea"/>
              </a:rPr>
              <a:t>）厚労省</a:t>
            </a:r>
            <a:r>
              <a:rPr lang="ja-JP" altLang="en-US" sz="900" dirty="0">
                <a:latin typeface="+mn-ea"/>
                <a:ea typeface="+mn-ea"/>
              </a:rPr>
              <a:t>老健局　</a:t>
            </a:r>
            <a:r>
              <a:rPr lang="ja-JP" altLang="en-US" sz="900" dirty="0" smtClean="0">
                <a:latin typeface="+mn-ea"/>
                <a:ea typeface="+mn-ea"/>
              </a:rPr>
              <a:t>資料</a:t>
            </a:r>
            <a:endParaRPr kumimoji="1" lang="ja-JP" altLang="en-US" sz="900" dirty="0">
              <a:latin typeface="+mn-ea"/>
              <a:ea typeface="+mn-ea"/>
            </a:endParaRPr>
          </a:p>
        </p:txBody>
      </p:sp>
      <p:sp>
        <p:nvSpPr>
          <p:cNvPr id="89" name="正方形/長方形 88"/>
          <p:cNvSpPr/>
          <p:nvPr/>
        </p:nvSpPr>
        <p:spPr>
          <a:xfrm>
            <a:off x="4921834" y="1470333"/>
            <a:ext cx="257576" cy="28170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p:cNvCxnSpPr/>
          <p:nvPr/>
        </p:nvCxnSpPr>
        <p:spPr>
          <a:xfrm>
            <a:off x="4840768" y="2206691"/>
            <a:ext cx="36583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5245404" y="2029917"/>
            <a:ext cx="1082348" cy="400110"/>
          </a:xfrm>
          <a:prstGeom prst="rect">
            <a:avLst/>
          </a:prstGeom>
          <a:noFill/>
        </p:spPr>
        <p:txBody>
          <a:bodyPr wrap="none" rtlCol="0">
            <a:spAutoFit/>
          </a:bodyPr>
          <a:lstStyle/>
          <a:p>
            <a:r>
              <a:rPr kumimoji="1" lang="ja-JP" altLang="en-US" sz="1000" b="1" dirty="0" smtClean="0">
                <a:solidFill>
                  <a:srgbClr val="0000FF"/>
                </a:solidFill>
              </a:rPr>
              <a:t>成年後見</a:t>
            </a:r>
            <a:r>
              <a:rPr lang="ja-JP" altLang="en-US" sz="1000" b="1" dirty="0">
                <a:solidFill>
                  <a:srgbClr val="0000FF"/>
                </a:solidFill>
              </a:rPr>
              <a:t>制度</a:t>
            </a:r>
            <a:r>
              <a:rPr lang="ja-JP" altLang="en-US" sz="1000" b="1" dirty="0" smtClean="0">
                <a:solidFill>
                  <a:srgbClr val="0000FF"/>
                </a:solidFill>
              </a:rPr>
              <a:t>の</a:t>
            </a:r>
            <a:endParaRPr lang="en-US" altLang="ja-JP" sz="1000" b="1" dirty="0" smtClean="0">
              <a:solidFill>
                <a:srgbClr val="0000FF"/>
              </a:solidFill>
            </a:endParaRPr>
          </a:p>
          <a:p>
            <a:r>
              <a:rPr lang="ja-JP" altLang="en-US" sz="1000" b="1" dirty="0" smtClean="0">
                <a:solidFill>
                  <a:srgbClr val="0000FF"/>
                </a:solidFill>
              </a:rPr>
              <a:t>利用者数</a:t>
            </a:r>
            <a:endParaRPr kumimoji="1" lang="ja-JP" altLang="en-US" sz="1000" b="1" dirty="0">
              <a:solidFill>
                <a:srgbClr val="0000FF"/>
              </a:solidFill>
            </a:endParaRPr>
          </a:p>
        </p:txBody>
      </p:sp>
      <p:sp>
        <p:nvSpPr>
          <p:cNvPr id="108" name="テキスト ボックス 107"/>
          <p:cNvSpPr txBox="1"/>
          <p:nvPr/>
        </p:nvSpPr>
        <p:spPr>
          <a:xfrm>
            <a:off x="6256831" y="1876533"/>
            <a:ext cx="2394706" cy="646331"/>
          </a:xfrm>
          <a:prstGeom prst="rect">
            <a:avLst/>
          </a:prstGeom>
          <a:noFill/>
        </p:spPr>
        <p:txBody>
          <a:bodyPr wrap="square" rtlCol="0">
            <a:spAutoFit/>
          </a:bodyPr>
          <a:lstStyle/>
          <a:p>
            <a:r>
              <a:rPr kumimoji="1" lang="ja-JP" altLang="en-US" sz="900" dirty="0" smtClean="0">
                <a:latin typeface="+mn-ea"/>
                <a:ea typeface="+mn-ea"/>
              </a:rPr>
              <a:t>最高裁判所が平成</a:t>
            </a:r>
            <a:r>
              <a:rPr kumimoji="1" lang="en-US" altLang="ja-JP" sz="900" dirty="0" smtClean="0">
                <a:latin typeface="+mn-ea"/>
                <a:ea typeface="+mn-ea"/>
              </a:rPr>
              <a:t>22</a:t>
            </a:r>
            <a:r>
              <a:rPr kumimoji="1" lang="ja-JP" altLang="en-US" sz="900" dirty="0" smtClean="0">
                <a:latin typeface="+mn-ea"/>
                <a:ea typeface="+mn-ea"/>
              </a:rPr>
              <a:t>年から調査し公表して</a:t>
            </a:r>
            <a:endParaRPr kumimoji="1" lang="en-US" altLang="ja-JP" sz="900" dirty="0" smtClean="0">
              <a:latin typeface="+mn-ea"/>
              <a:ea typeface="+mn-ea"/>
            </a:endParaRPr>
          </a:p>
          <a:p>
            <a:r>
              <a:rPr kumimoji="1" lang="ja-JP" altLang="en-US" sz="900" dirty="0" smtClean="0">
                <a:latin typeface="+mn-ea"/>
                <a:ea typeface="+mn-ea"/>
              </a:rPr>
              <a:t>いる</a:t>
            </a:r>
            <a:r>
              <a:rPr lang="ja-JP" altLang="en-US" sz="900" dirty="0" smtClean="0">
                <a:latin typeface="+mn-ea"/>
                <a:ea typeface="+mn-ea"/>
              </a:rPr>
              <a:t>数</a:t>
            </a:r>
            <a:endParaRPr lang="en-US" altLang="ja-JP" sz="900" dirty="0" smtClean="0">
              <a:latin typeface="+mn-ea"/>
              <a:ea typeface="+mn-ea"/>
            </a:endParaRPr>
          </a:p>
          <a:p>
            <a:pPr fontAlgn="auto">
              <a:spcBef>
                <a:spcPts val="0"/>
              </a:spcBef>
              <a:spcAft>
                <a:spcPts val="0"/>
              </a:spcAft>
              <a:defRPr/>
            </a:pPr>
            <a:r>
              <a:rPr kumimoji="1" lang="ja-JP" altLang="en-US" sz="900" dirty="0" smtClean="0">
                <a:latin typeface="+mn-ea"/>
                <a:ea typeface="+mn-ea"/>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出典</a:t>
            </a:r>
            <a:r>
              <a:rPr lang="ja-JP" altLang="en-US" sz="900" dirty="0" smtClean="0">
                <a:latin typeface="+mj-ea"/>
                <a:ea typeface="+mj-ea"/>
              </a:rPr>
              <a:t>）</a:t>
            </a:r>
            <a:r>
              <a:rPr lang="ja-JP" altLang="en-US" sz="900" dirty="0">
                <a:latin typeface="+mj-ea"/>
                <a:ea typeface="+mj-ea"/>
                <a:cs typeface="メイリオ" panose="020B0604030504040204" pitchFamily="50" charset="-128"/>
              </a:rPr>
              <a:t>最高裁判所事務総局</a:t>
            </a:r>
            <a:r>
              <a:rPr lang="ja-JP" altLang="en-US" sz="900" dirty="0" smtClean="0">
                <a:latin typeface="+mj-ea"/>
                <a:ea typeface="+mj-ea"/>
                <a:cs typeface="メイリオ" panose="020B0604030504040204" pitchFamily="50" charset="-128"/>
              </a:rPr>
              <a:t>家庭局</a:t>
            </a:r>
            <a:r>
              <a:rPr lang="ja-JP" altLang="en-US" sz="900" dirty="0">
                <a:latin typeface="+mj-ea"/>
                <a:ea typeface="+mj-ea"/>
                <a:cs typeface="メイリオ" panose="020B0604030504040204" pitchFamily="50" charset="-128"/>
              </a:rPr>
              <a:t>　「</a:t>
            </a:r>
            <a:r>
              <a:rPr lang="ja-JP" altLang="en-US" sz="900" dirty="0" smtClean="0">
                <a:latin typeface="+mj-ea"/>
                <a:ea typeface="+mj-ea"/>
                <a:cs typeface="メイリオ" panose="020B0604030504040204" pitchFamily="50" charset="-128"/>
              </a:rPr>
              <a:t>成年</a:t>
            </a:r>
            <a:endParaRPr lang="en-US" altLang="ja-JP" sz="900" dirty="0" smtClean="0">
              <a:latin typeface="+mj-ea"/>
              <a:ea typeface="+mj-ea"/>
              <a:cs typeface="メイリオ" panose="020B0604030504040204" pitchFamily="50" charset="-128"/>
            </a:endParaRPr>
          </a:p>
          <a:p>
            <a:pPr fontAlgn="auto">
              <a:spcBef>
                <a:spcPts val="0"/>
              </a:spcBef>
              <a:spcAft>
                <a:spcPts val="0"/>
              </a:spcAft>
              <a:defRPr/>
            </a:pPr>
            <a:r>
              <a:rPr lang="ja-JP" altLang="en-US" sz="900" dirty="0" smtClean="0">
                <a:latin typeface="+mj-ea"/>
                <a:ea typeface="+mj-ea"/>
                <a:cs typeface="メイリオ" panose="020B0604030504040204" pitchFamily="50" charset="-128"/>
              </a:rPr>
              <a:t>後見</a:t>
            </a:r>
            <a:r>
              <a:rPr lang="ja-JP" altLang="en-US" sz="900" dirty="0">
                <a:latin typeface="+mj-ea"/>
                <a:ea typeface="+mj-ea"/>
                <a:cs typeface="メイリオ" panose="020B0604030504040204" pitchFamily="50" charset="-128"/>
              </a:rPr>
              <a:t>関係事件の概況　平成</a:t>
            </a:r>
            <a:r>
              <a:rPr lang="en-US" altLang="ja-JP" sz="900" dirty="0">
                <a:latin typeface="+mj-ea"/>
                <a:ea typeface="+mj-ea"/>
                <a:cs typeface="メイリオ" panose="020B0604030504040204" pitchFamily="50" charset="-128"/>
              </a:rPr>
              <a:t>25</a:t>
            </a:r>
            <a:r>
              <a:rPr lang="ja-JP" altLang="en-US" sz="900" dirty="0">
                <a:latin typeface="+mj-ea"/>
                <a:ea typeface="+mj-ea"/>
                <a:cs typeface="メイリオ" panose="020B0604030504040204" pitchFamily="50" charset="-128"/>
              </a:rPr>
              <a:t>年</a:t>
            </a:r>
            <a:r>
              <a:rPr lang="en-US" altLang="ja-JP" sz="900" dirty="0">
                <a:latin typeface="+mj-ea"/>
                <a:ea typeface="+mj-ea"/>
                <a:cs typeface="メイリオ" panose="020B0604030504040204" pitchFamily="50" charset="-128"/>
              </a:rPr>
              <a:t>1</a:t>
            </a:r>
            <a:r>
              <a:rPr lang="ja-JP" altLang="en-US" sz="900" dirty="0">
                <a:latin typeface="+mj-ea"/>
                <a:ea typeface="+mj-ea"/>
                <a:cs typeface="メイリオ" panose="020B0604030504040204" pitchFamily="50" charset="-128"/>
              </a:rPr>
              <a:t>月～</a:t>
            </a:r>
            <a:r>
              <a:rPr lang="en-US" altLang="ja-JP" sz="900" dirty="0">
                <a:latin typeface="+mj-ea"/>
                <a:ea typeface="+mj-ea"/>
                <a:cs typeface="メイリオ" panose="020B0604030504040204" pitchFamily="50" charset="-128"/>
              </a:rPr>
              <a:t>12</a:t>
            </a:r>
            <a:r>
              <a:rPr lang="ja-JP" altLang="en-US" sz="900" dirty="0">
                <a:latin typeface="+mj-ea"/>
                <a:ea typeface="+mj-ea"/>
                <a:cs typeface="メイリオ" panose="020B0604030504040204" pitchFamily="50" charset="-128"/>
              </a:rPr>
              <a:t>月」</a:t>
            </a:r>
            <a:endParaRPr lang="en-US" altLang="ja-JP" sz="900" dirty="0">
              <a:latin typeface="+mj-ea"/>
              <a:ea typeface="+mj-ea"/>
              <a:cs typeface="メイリオ" panose="020B0604030504040204" pitchFamily="50" charset="-128"/>
            </a:endParaRPr>
          </a:p>
        </p:txBody>
      </p:sp>
      <p:sp>
        <p:nvSpPr>
          <p:cNvPr id="90" name="テキスト ボックス 89"/>
          <p:cNvSpPr txBox="1"/>
          <p:nvPr/>
        </p:nvSpPr>
        <p:spPr>
          <a:xfrm>
            <a:off x="5263949" y="1488689"/>
            <a:ext cx="825867" cy="246221"/>
          </a:xfrm>
          <a:prstGeom prst="rect">
            <a:avLst/>
          </a:prstGeom>
          <a:noFill/>
        </p:spPr>
        <p:txBody>
          <a:bodyPr wrap="none" rtlCol="0">
            <a:spAutoFit/>
          </a:bodyPr>
          <a:lstStyle/>
          <a:p>
            <a:r>
              <a:rPr lang="ja-JP" altLang="en-US" sz="1000" b="1" dirty="0" smtClean="0">
                <a:solidFill>
                  <a:srgbClr val="FF9900"/>
                </a:solidFill>
              </a:rPr>
              <a:t>認知症者数</a:t>
            </a:r>
            <a:endParaRPr kumimoji="1" lang="ja-JP" altLang="en-US" sz="1000" b="1" dirty="0">
              <a:solidFill>
                <a:srgbClr val="FF9900"/>
              </a:solidFill>
            </a:endParaRPr>
          </a:p>
        </p:txBody>
      </p:sp>
      <p:grpSp>
        <p:nvGrpSpPr>
          <p:cNvPr id="74" name="グループ化 73"/>
          <p:cNvGrpSpPr/>
          <p:nvPr/>
        </p:nvGrpSpPr>
        <p:grpSpPr>
          <a:xfrm>
            <a:off x="391886" y="1449972"/>
            <a:ext cx="4314249" cy="3787575"/>
            <a:chOff x="391886" y="1449972"/>
            <a:chExt cx="4314249" cy="3787575"/>
          </a:xfrm>
        </p:grpSpPr>
        <p:sp>
          <p:nvSpPr>
            <p:cNvPr id="23" name="正方形/長方形 22"/>
            <p:cNvSpPr/>
            <p:nvPr/>
          </p:nvSpPr>
          <p:spPr>
            <a:xfrm>
              <a:off x="3512934" y="2836642"/>
              <a:ext cx="677358" cy="1946318"/>
            </a:xfrm>
            <a:prstGeom prst="rect">
              <a:avLst/>
            </a:prstGeom>
            <a:pattFill prst="wdUpDiag">
              <a:fgClr>
                <a:srgbClr val="FF9900"/>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095453" y="3163701"/>
              <a:ext cx="677358" cy="161925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a:off x="928335" y="1917021"/>
              <a:ext cx="3777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928335" y="2498232"/>
              <a:ext cx="3777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928335" y="3057689"/>
              <a:ext cx="3777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928335" y="3645118"/>
              <a:ext cx="3777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928335" y="4223224"/>
              <a:ext cx="3777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918262" y="4785549"/>
              <a:ext cx="37778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605515" y="1737408"/>
              <a:ext cx="450928" cy="512193"/>
            </a:xfrm>
            <a:prstGeom prst="rect">
              <a:avLst/>
            </a:prstGeom>
            <a:noFill/>
          </p:spPr>
          <p:txBody>
            <a:bodyPr wrap="none" rtlCol="0">
              <a:spAutoFit/>
            </a:bodyPr>
            <a:lstStyle/>
            <a:p>
              <a:r>
                <a:rPr kumimoji="1" lang="en-US" altLang="ja-JP" sz="1100" dirty="0" smtClean="0"/>
                <a:t>5</a:t>
              </a:r>
              <a:endParaRPr kumimoji="1" lang="ja-JP" altLang="en-US" sz="1100" dirty="0"/>
            </a:p>
          </p:txBody>
        </p:sp>
        <p:sp>
          <p:nvSpPr>
            <p:cNvPr id="54" name="テキスト ボックス 53"/>
            <p:cNvSpPr txBox="1"/>
            <p:nvPr/>
          </p:nvSpPr>
          <p:spPr>
            <a:xfrm>
              <a:off x="605515" y="2295503"/>
              <a:ext cx="450928" cy="512193"/>
            </a:xfrm>
            <a:prstGeom prst="rect">
              <a:avLst/>
            </a:prstGeom>
            <a:noFill/>
          </p:spPr>
          <p:txBody>
            <a:bodyPr wrap="none" rtlCol="0">
              <a:spAutoFit/>
            </a:bodyPr>
            <a:lstStyle/>
            <a:p>
              <a:r>
                <a:rPr kumimoji="1" lang="en-US" altLang="ja-JP" sz="1100" dirty="0" smtClean="0"/>
                <a:t>4</a:t>
              </a:r>
              <a:endParaRPr kumimoji="1" lang="ja-JP" altLang="en-US" sz="1100" dirty="0"/>
            </a:p>
          </p:txBody>
        </p:sp>
        <p:sp>
          <p:nvSpPr>
            <p:cNvPr id="55" name="テキスト ボックス 54"/>
            <p:cNvSpPr txBox="1"/>
            <p:nvPr/>
          </p:nvSpPr>
          <p:spPr>
            <a:xfrm>
              <a:off x="605515" y="2902537"/>
              <a:ext cx="450928" cy="512193"/>
            </a:xfrm>
            <a:prstGeom prst="rect">
              <a:avLst/>
            </a:prstGeom>
            <a:noFill/>
          </p:spPr>
          <p:txBody>
            <a:bodyPr wrap="none" rtlCol="0">
              <a:spAutoFit/>
            </a:bodyPr>
            <a:lstStyle/>
            <a:p>
              <a:r>
                <a:rPr kumimoji="1" lang="en-US" altLang="ja-JP" sz="1100" dirty="0" smtClean="0"/>
                <a:t>3</a:t>
              </a:r>
              <a:endParaRPr kumimoji="1" lang="ja-JP" altLang="en-US" sz="1100" dirty="0"/>
            </a:p>
          </p:txBody>
        </p:sp>
        <p:sp>
          <p:nvSpPr>
            <p:cNvPr id="56" name="テキスト ボックス 55"/>
            <p:cNvSpPr txBox="1"/>
            <p:nvPr/>
          </p:nvSpPr>
          <p:spPr>
            <a:xfrm>
              <a:off x="605515" y="3508631"/>
              <a:ext cx="450928" cy="512193"/>
            </a:xfrm>
            <a:prstGeom prst="rect">
              <a:avLst/>
            </a:prstGeom>
            <a:noFill/>
          </p:spPr>
          <p:txBody>
            <a:bodyPr wrap="none" rtlCol="0">
              <a:spAutoFit/>
            </a:bodyPr>
            <a:lstStyle/>
            <a:p>
              <a:r>
                <a:rPr kumimoji="1" lang="en-US" altLang="ja-JP" sz="1100" dirty="0" smtClean="0"/>
                <a:t>2</a:t>
              </a:r>
              <a:endParaRPr kumimoji="1" lang="ja-JP" altLang="en-US" sz="1100" dirty="0"/>
            </a:p>
          </p:txBody>
        </p:sp>
        <p:sp>
          <p:nvSpPr>
            <p:cNvPr id="57" name="テキスト ボックス 56"/>
            <p:cNvSpPr txBox="1"/>
            <p:nvPr/>
          </p:nvSpPr>
          <p:spPr>
            <a:xfrm>
              <a:off x="605515" y="4053781"/>
              <a:ext cx="450928" cy="512193"/>
            </a:xfrm>
            <a:prstGeom prst="rect">
              <a:avLst/>
            </a:prstGeom>
            <a:noFill/>
          </p:spPr>
          <p:txBody>
            <a:bodyPr wrap="none" rtlCol="0">
              <a:spAutoFit/>
            </a:bodyPr>
            <a:lstStyle/>
            <a:p>
              <a:r>
                <a:rPr kumimoji="1" lang="en-US" altLang="ja-JP" sz="1100" dirty="0" smtClean="0"/>
                <a:t>1</a:t>
              </a:r>
              <a:endParaRPr kumimoji="1" lang="ja-JP" altLang="en-US" sz="1100" dirty="0"/>
            </a:p>
          </p:txBody>
        </p:sp>
        <p:sp>
          <p:nvSpPr>
            <p:cNvPr id="58" name="テキスト ボックス 57"/>
            <p:cNvSpPr txBox="1"/>
            <p:nvPr/>
          </p:nvSpPr>
          <p:spPr>
            <a:xfrm>
              <a:off x="605515" y="4637881"/>
              <a:ext cx="450928" cy="512193"/>
            </a:xfrm>
            <a:prstGeom prst="rect">
              <a:avLst/>
            </a:prstGeom>
            <a:noFill/>
          </p:spPr>
          <p:txBody>
            <a:bodyPr wrap="none" rtlCol="0">
              <a:spAutoFit/>
            </a:bodyPr>
            <a:lstStyle/>
            <a:p>
              <a:r>
                <a:rPr kumimoji="1" lang="en-US" altLang="ja-JP" sz="1100" dirty="0" smtClean="0"/>
                <a:t>0</a:t>
              </a:r>
              <a:endParaRPr kumimoji="1" lang="ja-JP" altLang="en-US" sz="1100" dirty="0"/>
            </a:p>
          </p:txBody>
        </p:sp>
        <p:sp>
          <p:nvSpPr>
            <p:cNvPr id="60" name="テキスト ボックス 59"/>
            <p:cNvSpPr txBox="1"/>
            <p:nvPr/>
          </p:nvSpPr>
          <p:spPr>
            <a:xfrm>
              <a:off x="1059545" y="4791174"/>
              <a:ext cx="781153" cy="446373"/>
            </a:xfrm>
            <a:prstGeom prst="rect">
              <a:avLst/>
            </a:prstGeom>
            <a:noFill/>
          </p:spPr>
          <p:txBody>
            <a:bodyPr wrap="none" rtlCol="0">
              <a:spAutoFit/>
            </a:bodyPr>
            <a:lstStyle/>
            <a:p>
              <a:r>
                <a:rPr kumimoji="1" lang="ja-JP" altLang="en-US" sz="900" b="1" dirty="0" smtClean="0">
                  <a:latin typeface="+mj-ea"/>
                  <a:ea typeface="+mj-ea"/>
                </a:rPr>
                <a:t>平成</a:t>
              </a:r>
              <a:r>
                <a:rPr kumimoji="1" lang="en-US" altLang="ja-JP" sz="900" b="1" dirty="0" smtClean="0">
                  <a:latin typeface="+mj-ea"/>
                  <a:ea typeface="+mj-ea"/>
                </a:rPr>
                <a:t>22</a:t>
              </a:r>
              <a:r>
                <a:rPr kumimoji="1" lang="ja-JP" altLang="en-US" sz="900" b="1" dirty="0" smtClean="0">
                  <a:latin typeface="+mj-ea"/>
                  <a:ea typeface="+mj-ea"/>
                </a:rPr>
                <a:t>年</a:t>
              </a:r>
              <a:r>
                <a:rPr kumimoji="1" lang="en-US" altLang="ja-JP" sz="900" b="1" dirty="0" smtClean="0">
                  <a:latin typeface="+mj-ea"/>
                  <a:ea typeface="+mj-ea"/>
                </a:rPr>
                <a:t/>
              </a:r>
              <a:br>
                <a:rPr kumimoji="1" lang="en-US" altLang="ja-JP" sz="900" b="1" dirty="0" smtClean="0">
                  <a:latin typeface="+mj-ea"/>
                  <a:ea typeface="+mj-ea"/>
                </a:rPr>
              </a:br>
              <a:r>
                <a:rPr kumimoji="1" lang="ja-JP" altLang="en-US" sz="900" b="1" dirty="0" smtClean="0">
                  <a:latin typeface="+mj-ea"/>
                  <a:ea typeface="+mj-ea"/>
                </a:rPr>
                <a:t>（</a:t>
              </a:r>
              <a:r>
                <a:rPr kumimoji="1" lang="en-US" altLang="ja-JP" sz="900" b="1" dirty="0" smtClean="0">
                  <a:latin typeface="+mj-ea"/>
                  <a:ea typeface="+mj-ea"/>
                </a:rPr>
                <a:t>2010</a:t>
              </a:r>
              <a:r>
                <a:rPr kumimoji="1" lang="ja-JP" altLang="en-US" sz="900" b="1" dirty="0" smtClean="0">
                  <a:latin typeface="+mj-ea"/>
                  <a:ea typeface="+mj-ea"/>
                </a:rPr>
                <a:t>年）</a:t>
              </a:r>
              <a:endParaRPr kumimoji="1" lang="ja-JP" altLang="en-US" sz="900" b="1" dirty="0">
                <a:latin typeface="+mj-ea"/>
                <a:ea typeface="+mj-ea"/>
              </a:endParaRPr>
            </a:p>
          </p:txBody>
        </p:sp>
        <p:sp>
          <p:nvSpPr>
            <p:cNvPr id="61" name="テキスト ボックス 60"/>
            <p:cNvSpPr txBox="1"/>
            <p:nvPr/>
          </p:nvSpPr>
          <p:spPr>
            <a:xfrm>
              <a:off x="3470107" y="4791174"/>
              <a:ext cx="781153" cy="446373"/>
            </a:xfrm>
            <a:prstGeom prst="rect">
              <a:avLst/>
            </a:prstGeom>
            <a:noFill/>
          </p:spPr>
          <p:txBody>
            <a:bodyPr wrap="none" rtlCol="0">
              <a:spAutoFit/>
            </a:bodyPr>
            <a:lstStyle/>
            <a:p>
              <a:r>
                <a:rPr kumimoji="1" lang="ja-JP" altLang="en-US" sz="900" b="1" dirty="0" smtClean="0">
                  <a:latin typeface="+mj-ea"/>
                  <a:ea typeface="+mj-ea"/>
                </a:rPr>
                <a:t>平成</a:t>
              </a:r>
              <a:r>
                <a:rPr kumimoji="1" lang="en-US" altLang="ja-JP" sz="900" b="1" dirty="0" smtClean="0">
                  <a:latin typeface="+mj-ea"/>
                  <a:ea typeface="+mj-ea"/>
                </a:rPr>
                <a:t>27</a:t>
              </a:r>
              <a:r>
                <a:rPr kumimoji="1" lang="ja-JP" altLang="en-US" sz="900" b="1" dirty="0" smtClean="0">
                  <a:latin typeface="+mj-ea"/>
                  <a:ea typeface="+mj-ea"/>
                </a:rPr>
                <a:t>年</a:t>
              </a:r>
              <a:r>
                <a:rPr kumimoji="1" lang="en-US" altLang="ja-JP" sz="900" b="1" dirty="0" smtClean="0">
                  <a:latin typeface="+mj-ea"/>
                  <a:ea typeface="+mj-ea"/>
                </a:rPr>
                <a:t/>
              </a:r>
              <a:br>
                <a:rPr kumimoji="1" lang="en-US" altLang="ja-JP" sz="900" b="1" dirty="0" smtClean="0">
                  <a:latin typeface="+mj-ea"/>
                  <a:ea typeface="+mj-ea"/>
                </a:rPr>
              </a:br>
              <a:r>
                <a:rPr kumimoji="1" lang="ja-JP" altLang="en-US" sz="900" b="1" dirty="0" smtClean="0">
                  <a:latin typeface="+mj-ea"/>
                  <a:ea typeface="+mj-ea"/>
                </a:rPr>
                <a:t>（</a:t>
              </a:r>
              <a:r>
                <a:rPr kumimoji="1" lang="en-US" altLang="ja-JP" sz="900" b="1" dirty="0" smtClean="0">
                  <a:latin typeface="+mj-ea"/>
                  <a:ea typeface="+mj-ea"/>
                </a:rPr>
                <a:t>2015</a:t>
              </a:r>
              <a:r>
                <a:rPr kumimoji="1" lang="ja-JP" altLang="en-US" sz="900" b="1" dirty="0" smtClean="0">
                  <a:latin typeface="+mj-ea"/>
                  <a:ea typeface="+mj-ea"/>
                </a:rPr>
                <a:t>年）</a:t>
              </a:r>
              <a:endParaRPr kumimoji="1" lang="ja-JP" altLang="en-US" sz="900" b="1" dirty="0">
                <a:latin typeface="+mj-ea"/>
                <a:ea typeface="+mj-ea"/>
              </a:endParaRPr>
            </a:p>
          </p:txBody>
        </p:sp>
        <p:sp>
          <p:nvSpPr>
            <p:cNvPr id="66" name="テキスト ボックス 65"/>
            <p:cNvSpPr txBox="1"/>
            <p:nvPr/>
          </p:nvSpPr>
          <p:spPr>
            <a:xfrm>
              <a:off x="3392992" y="2563616"/>
              <a:ext cx="1122769" cy="268976"/>
            </a:xfrm>
            <a:prstGeom prst="rect">
              <a:avLst/>
            </a:prstGeom>
            <a:noFill/>
          </p:spPr>
          <p:txBody>
            <a:bodyPr wrap="none" rtlCol="0">
              <a:spAutoFit/>
            </a:bodyPr>
            <a:lstStyle/>
            <a:p>
              <a:r>
                <a:rPr lang="en-US" altLang="ja-JP" sz="1100" b="1" dirty="0" smtClean="0">
                  <a:solidFill>
                    <a:schemeClr val="accent4">
                      <a:lumMod val="50000"/>
                    </a:schemeClr>
                  </a:solidFill>
                  <a:latin typeface="+mj-ea"/>
                  <a:ea typeface="+mj-ea"/>
                </a:rPr>
                <a:t>345</a:t>
              </a:r>
              <a:r>
                <a:rPr lang="ja-JP" altLang="en-US" sz="1100" b="1" dirty="0" smtClean="0">
                  <a:solidFill>
                    <a:schemeClr val="accent4">
                      <a:lumMod val="50000"/>
                    </a:schemeClr>
                  </a:solidFill>
                  <a:latin typeface="+mj-ea"/>
                  <a:ea typeface="+mj-ea"/>
                </a:rPr>
                <a:t>万人（推計）</a:t>
              </a:r>
              <a:endParaRPr kumimoji="1" lang="ja-JP" altLang="en-US" sz="1100" b="1" dirty="0">
                <a:solidFill>
                  <a:schemeClr val="accent4">
                    <a:lumMod val="50000"/>
                  </a:schemeClr>
                </a:solidFill>
                <a:latin typeface="+mj-ea"/>
                <a:ea typeface="+mj-ea"/>
              </a:endParaRPr>
            </a:p>
          </p:txBody>
        </p:sp>
        <p:sp>
          <p:nvSpPr>
            <p:cNvPr id="84" name="四角形吹き出し 83"/>
            <p:cNvSpPr/>
            <p:nvPr/>
          </p:nvSpPr>
          <p:spPr>
            <a:xfrm>
              <a:off x="1076080" y="2093205"/>
              <a:ext cx="994559" cy="344515"/>
            </a:xfrm>
            <a:prstGeom prst="wedgeRectCallout">
              <a:avLst>
                <a:gd name="adj1" fmla="val -33580"/>
                <a:gd name="adj2" fmla="val 264485"/>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1142871" y="2119613"/>
              <a:ext cx="825867" cy="246221"/>
            </a:xfrm>
            <a:prstGeom prst="rect">
              <a:avLst/>
            </a:prstGeom>
            <a:noFill/>
          </p:spPr>
          <p:txBody>
            <a:bodyPr wrap="none" rtlCol="0">
              <a:spAutoFit/>
            </a:bodyPr>
            <a:lstStyle/>
            <a:p>
              <a:pPr algn="ctr"/>
              <a:r>
                <a:rPr lang="ja-JP" altLang="en-US" sz="1000" b="1" dirty="0" smtClean="0">
                  <a:solidFill>
                    <a:srgbClr val="FF9900"/>
                  </a:solidFill>
                </a:rPr>
                <a:t>認知症者数</a:t>
              </a:r>
              <a:endParaRPr kumimoji="1" lang="ja-JP" altLang="en-US" sz="1000" b="1" dirty="0">
                <a:solidFill>
                  <a:srgbClr val="FF9900"/>
                </a:solidFill>
              </a:endParaRPr>
            </a:p>
          </p:txBody>
        </p:sp>
        <p:sp>
          <p:nvSpPr>
            <p:cNvPr id="86" name="四角形吹き出し 85"/>
            <p:cNvSpPr/>
            <p:nvPr/>
          </p:nvSpPr>
          <p:spPr>
            <a:xfrm>
              <a:off x="2095450" y="3822812"/>
              <a:ext cx="1236514" cy="392592"/>
            </a:xfrm>
            <a:prstGeom prst="wedgeRectCallout">
              <a:avLst>
                <a:gd name="adj1" fmla="val -2629"/>
                <a:gd name="adj2" fmla="val 148038"/>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2103293" y="3825972"/>
              <a:ext cx="1082348" cy="400110"/>
            </a:xfrm>
            <a:prstGeom prst="rect">
              <a:avLst/>
            </a:prstGeom>
            <a:noFill/>
          </p:spPr>
          <p:txBody>
            <a:bodyPr wrap="none" rtlCol="0">
              <a:spAutoFit/>
            </a:bodyPr>
            <a:lstStyle/>
            <a:p>
              <a:r>
                <a:rPr lang="ja-JP" altLang="en-US" sz="1000" b="1" dirty="0">
                  <a:solidFill>
                    <a:srgbClr val="0000FF"/>
                  </a:solidFill>
                </a:rPr>
                <a:t>成年後見制度の</a:t>
              </a:r>
              <a:endParaRPr lang="en-US" altLang="ja-JP" sz="1000" b="1" dirty="0">
                <a:solidFill>
                  <a:srgbClr val="0000FF"/>
                </a:solidFill>
              </a:endParaRPr>
            </a:p>
            <a:p>
              <a:r>
                <a:rPr lang="ja-JP" altLang="en-US" sz="1000" b="1" dirty="0">
                  <a:solidFill>
                    <a:srgbClr val="0000FF"/>
                  </a:solidFill>
                </a:rPr>
                <a:t>利用者数</a:t>
              </a:r>
            </a:p>
          </p:txBody>
        </p:sp>
        <p:sp>
          <p:nvSpPr>
            <p:cNvPr id="110" name="テキスト ボックス 109"/>
            <p:cNvSpPr txBox="1"/>
            <p:nvPr/>
          </p:nvSpPr>
          <p:spPr>
            <a:xfrm>
              <a:off x="391886" y="1449972"/>
              <a:ext cx="781153" cy="278983"/>
            </a:xfrm>
            <a:prstGeom prst="rect">
              <a:avLst/>
            </a:prstGeom>
            <a:noFill/>
          </p:spPr>
          <p:txBody>
            <a:bodyPr wrap="none" rtlCol="0">
              <a:spAutoFit/>
            </a:bodyPr>
            <a:lstStyle/>
            <a:p>
              <a:r>
                <a:rPr kumimoji="1" lang="ja-JP" altLang="en-US" sz="900" b="1" dirty="0" smtClean="0">
                  <a:latin typeface="+mj-ea"/>
                  <a:ea typeface="+mj-ea"/>
                </a:rPr>
                <a:t>（百万人）</a:t>
              </a:r>
              <a:endParaRPr kumimoji="1" lang="ja-JP" altLang="en-US" sz="900" b="1" dirty="0">
                <a:latin typeface="+mj-ea"/>
                <a:ea typeface="+mj-ea"/>
              </a:endParaRPr>
            </a:p>
          </p:txBody>
        </p:sp>
        <p:sp>
          <p:nvSpPr>
            <p:cNvPr id="88" name="円/楕円 87"/>
            <p:cNvSpPr/>
            <p:nvPr/>
          </p:nvSpPr>
          <p:spPr>
            <a:xfrm>
              <a:off x="1346180" y="4578837"/>
              <a:ext cx="174038" cy="17403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1825444" y="4563695"/>
              <a:ext cx="174038" cy="17403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a:off x="2332428" y="4548346"/>
              <a:ext cx="174038" cy="17403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13"/>
            <p:cNvSpPr/>
            <p:nvPr/>
          </p:nvSpPr>
          <p:spPr>
            <a:xfrm>
              <a:off x="2819794" y="4542206"/>
              <a:ext cx="174038" cy="17403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p:cNvCxnSpPr/>
            <p:nvPr/>
          </p:nvCxnSpPr>
          <p:spPr>
            <a:xfrm flipV="1">
              <a:off x="1394691" y="4619424"/>
              <a:ext cx="1520973" cy="54243"/>
            </a:xfrm>
            <a:prstGeom prst="line">
              <a:avLst/>
            </a:prstGeom>
            <a:ln w="28575">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2900809" y="4572542"/>
              <a:ext cx="953030" cy="47235"/>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881108" y="4325227"/>
              <a:ext cx="825713" cy="306882"/>
            </a:xfrm>
            <a:prstGeom prst="rect">
              <a:avLst/>
            </a:prstGeom>
            <a:noFill/>
          </p:spPr>
          <p:txBody>
            <a:bodyPr wrap="none" rtlCol="0">
              <a:spAutoFit/>
            </a:bodyPr>
            <a:lstStyle/>
            <a:p>
              <a:r>
                <a:rPr lang="en-US" altLang="ja-JP" sz="1050" dirty="0" smtClean="0">
                  <a:solidFill>
                    <a:srgbClr val="0000FF"/>
                  </a:solidFill>
                  <a:latin typeface="+mj-ea"/>
                  <a:ea typeface="+mj-ea"/>
                </a:rPr>
                <a:t>14.0</a:t>
              </a:r>
              <a:r>
                <a:rPr lang="ja-JP" altLang="en-US" sz="1050" dirty="0" smtClean="0">
                  <a:solidFill>
                    <a:srgbClr val="0000FF"/>
                  </a:solidFill>
                  <a:latin typeface="+mj-ea"/>
                  <a:ea typeface="+mj-ea"/>
                </a:rPr>
                <a:t>万人</a:t>
              </a:r>
              <a:endParaRPr kumimoji="1" lang="ja-JP" altLang="en-US" sz="1050" dirty="0">
                <a:solidFill>
                  <a:srgbClr val="0000FF"/>
                </a:solidFill>
                <a:latin typeface="+mj-ea"/>
                <a:ea typeface="+mj-ea"/>
              </a:endParaRPr>
            </a:p>
          </p:txBody>
        </p:sp>
        <p:sp>
          <p:nvSpPr>
            <p:cNvPr id="130" name="テキスト ボックス 129"/>
            <p:cNvSpPr txBox="1"/>
            <p:nvPr/>
          </p:nvSpPr>
          <p:spPr>
            <a:xfrm>
              <a:off x="1532210" y="4247093"/>
              <a:ext cx="825713" cy="306882"/>
            </a:xfrm>
            <a:prstGeom prst="rect">
              <a:avLst/>
            </a:prstGeom>
            <a:noFill/>
          </p:spPr>
          <p:txBody>
            <a:bodyPr wrap="none" rtlCol="0">
              <a:spAutoFit/>
            </a:bodyPr>
            <a:lstStyle/>
            <a:p>
              <a:r>
                <a:rPr lang="en-US" altLang="ja-JP" sz="1050" dirty="0" smtClean="0">
                  <a:solidFill>
                    <a:srgbClr val="0000FF"/>
                  </a:solidFill>
                  <a:latin typeface="+mj-ea"/>
                  <a:ea typeface="+mj-ea"/>
                </a:rPr>
                <a:t>15.3</a:t>
              </a:r>
              <a:r>
                <a:rPr lang="ja-JP" altLang="en-US" sz="1050" dirty="0" smtClean="0">
                  <a:solidFill>
                    <a:srgbClr val="0000FF"/>
                  </a:solidFill>
                  <a:latin typeface="+mj-ea"/>
                  <a:ea typeface="+mj-ea"/>
                </a:rPr>
                <a:t>万人</a:t>
              </a:r>
              <a:endParaRPr kumimoji="1" lang="ja-JP" altLang="en-US" sz="1050" dirty="0">
                <a:solidFill>
                  <a:srgbClr val="0000FF"/>
                </a:solidFill>
                <a:latin typeface="+mj-ea"/>
                <a:ea typeface="+mj-ea"/>
              </a:endParaRPr>
            </a:p>
          </p:txBody>
        </p:sp>
        <p:sp>
          <p:nvSpPr>
            <p:cNvPr id="131" name="テキスト ボックス 130"/>
            <p:cNvSpPr txBox="1"/>
            <p:nvPr/>
          </p:nvSpPr>
          <p:spPr>
            <a:xfrm>
              <a:off x="2021706" y="4690393"/>
              <a:ext cx="825713" cy="306882"/>
            </a:xfrm>
            <a:prstGeom prst="rect">
              <a:avLst/>
            </a:prstGeom>
            <a:noFill/>
          </p:spPr>
          <p:txBody>
            <a:bodyPr wrap="none" rtlCol="0">
              <a:spAutoFit/>
            </a:bodyPr>
            <a:lstStyle/>
            <a:p>
              <a:r>
                <a:rPr lang="en-US" altLang="ja-JP" sz="1050" dirty="0" smtClean="0">
                  <a:solidFill>
                    <a:srgbClr val="0000FF"/>
                  </a:solidFill>
                  <a:latin typeface="+mj-ea"/>
                  <a:ea typeface="+mj-ea"/>
                </a:rPr>
                <a:t>16.6</a:t>
              </a:r>
              <a:r>
                <a:rPr lang="ja-JP" altLang="en-US" sz="1050" dirty="0" smtClean="0">
                  <a:solidFill>
                    <a:srgbClr val="0000FF"/>
                  </a:solidFill>
                  <a:latin typeface="+mj-ea"/>
                  <a:ea typeface="+mj-ea"/>
                </a:rPr>
                <a:t>万人</a:t>
              </a:r>
              <a:endParaRPr kumimoji="1" lang="ja-JP" altLang="en-US" sz="1050" dirty="0">
                <a:solidFill>
                  <a:srgbClr val="0000FF"/>
                </a:solidFill>
                <a:latin typeface="+mj-ea"/>
                <a:ea typeface="+mj-ea"/>
              </a:endParaRPr>
            </a:p>
          </p:txBody>
        </p:sp>
        <p:sp>
          <p:nvSpPr>
            <p:cNvPr id="132" name="テキスト ボックス 131"/>
            <p:cNvSpPr txBox="1"/>
            <p:nvPr/>
          </p:nvSpPr>
          <p:spPr>
            <a:xfrm>
              <a:off x="2743452" y="4644466"/>
              <a:ext cx="825713" cy="306882"/>
            </a:xfrm>
            <a:prstGeom prst="rect">
              <a:avLst/>
            </a:prstGeom>
            <a:noFill/>
          </p:spPr>
          <p:txBody>
            <a:bodyPr wrap="none" rtlCol="0">
              <a:spAutoFit/>
            </a:bodyPr>
            <a:lstStyle/>
            <a:p>
              <a:r>
                <a:rPr lang="en-US" altLang="ja-JP" sz="1050" dirty="0" smtClean="0">
                  <a:solidFill>
                    <a:srgbClr val="0000FF"/>
                  </a:solidFill>
                  <a:latin typeface="+mj-ea"/>
                  <a:ea typeface="+mj-ea"/>
                </a:rPr>
                <a:t>17.7</a:t>
              </a:r>
              <a:r>
                <a:rPr lang="ja-JP" altLang="en-US" sz="1050" dirty="0" smtClean="0">
                  <a:solidFill>
                    <a:srgbClr val="0000FF"/>
                  </a:solidFill>
                  <a:latin typeface="+mj-ea"/>
                  <a:ea typeface="+mj-ea"/>
                </a:rPr>
                <a:t>万人</a:t>
              </a:r>
              <a:endParaRPr kumimoji="1" lang="ja-JP" altLang="en-US" sz="1050" dirty="0">
                <a:solidFill>
                  <a:srgbClr val="0000FF"/>
                </a:solidFill>
                <a:latin typeface="+mj-ea"/>
                <a:ea typeface="+mj-ea"/>
              </a:endParaRPr>
            </a:p>
          </p:txBody>
        </p:sp>
        <p:sp>
          <p:nvSpPr>
            <p:cNvPr id="67" name="テキスト ボックス 66"/>
            <p:cNvSpPr txBox="1"/>
            <p:nvPr/>
          </p:nvSpPr>
          <p:spPr>
            <a:xfrm>
              <a:off x="955776" y="2874625"/>
              <a:ext cx="1003903" cy="268976"/>
            </a:xfrm>
            <a:prstGeom prst="rect">
              <a:avLst/>
            </a:prstGeom>
            <a:noFill/>
          </p:spPr>
          <p:txBody>
            <a:bodyPr wrap="none" rtlCol="0">
              <a:spAutoFit/>
            </a:bodyPr>
            <a:lstStyle/>
            <a:p>
              <a:r>
                <a:rPr lang="en-US" altLang="ja-JP" sz="1100" b="1" dirty="0" smtClean="0">
                  <a:solidFill>
                    <a:schemeClr val="accent4">
                      <a:lumMod val="50000"/>
                    </a:schemeClr>
                  </a:solidFill>
                  <a:latin typeface="+mj-ea"/>
                  <a:ea typeface="+mj-ea"/>
                </a:rPr>
                <a:t>280</a:t>
              </a:r>
              <a:r>
                <a:rPr lang="ja-JP" altLang="en-US" sz="1100" b="1" dirty="0" smtClean="0">
                  <a:solidFill>
                    <a:schemeClr val="accent4">
                      <a:lumMod val="50000"/>
                    </a:schemeClr>
                  </a:solidFill>
                  <a:latin typeface="+mj-ea"/>
                  <a:ea typeface="+mj-ea"/>
                </a:rPr>
                <a:t>万人</a:t>
              </a:r>
              <a:r>
                <a:rPr lang="ja-JP" altLang="en-US" sz="1100" b="1" dirty="0" smtClean="0">
                  <a:solidFill>
                    <a:schemeClr val="accent4">
                      <a:lumMod val="50000"/>
                    </a:schemeClr>
                  </a:solidFill>
                  <a:latin typeface="+mj-ea"/>
                </a:rPr>
                <a:t>　</a:t>
              </a:r>
              <a:r>
                <a:rPr lang="en-US" altLang="ja-JP" sz="1100" b="1" dirty="0" smtClean="0">
                  <a:solidFill>
                    <a:schemeClr val="accent4">
                      <a:lumMod val="50000"/>
                    </a:schemeClr>
                  </a:solidFill>
                  <a:latin typeface="+mj-ea"/>
                </a:rPr>
                <a:t>※1</a:t>
              </a:r>
              <a:endParaRPr lang="ja-JP" altLang="en-US" sz="1100" b="1" dirty="0" smtClean="0">
                <a:solidFill>
                  <a:schemeClr val="accent4">
                    <a:lumMod val="50000"/>
                  </a:schemeClr>
                </a:solidFill>
                <a:latin typeface="+mj-ea"/>
              </a:endParaRPr>
            </a:p>
          </p:txBody>
        </p:sp>
      </p:grpSp>
      <p:sp>
        <p:nvSpPr>
          <p:cNvPr id="71" name="テキスト ボックス 70"/>
          <p:cNvSpPr txBox="1"/>
          <p:nvPr/>
        </p:nvSpPr>
        <p:spPr>
          <a:xfrm>
            <a:off x="652929" y="5447520"/>
            <a:ext cx="7939742" cy="523220"/>
          </a:xfrm>
          <a:prstGeom prst="rect">
            <a:avLst/>
          </a:prstGeom>
          <a:noFill/>
        </p:spPr>
        <p:txBody>
          <a:bodyPr wrap="square" rtlCol="0">
            <a:spAutoFit/>
          </a:bodyPr>
          <a:lstStyle/>
          <a:p>
            <a:r>
              <a:rPr kumimoji="1" lang="en-US" altLang="ja-JP" sz="1400" dirty="0" smtClean="0">
                <a:latin typeface="+mn-ea"/>
                <a:ea typeface="+mn-ea"/>
              </a:rPr>
              <a:t>※1</a:t>
            </a:r>
            <a:r>
              <a:rPr kumimoji="1" lang="ja-JP" altLang="en-US" sz="1400" dirty="0" smtClean="0">
                <a:latin typeface="+mn-ea"/>
                <a:ea typeface="+mn-ea"/>
              </a:rPr>
              <a:t>　厚労省によればこの他に日常生活自立度</a:t>
            </a:r>
            <a:r>
              <a:rPr kumimoji="1" lang="en-US" altLang="ja-JP" sz="1400" dirty="0" smtClean="0">
                <a:latin typeface="+mn-ea"/>
                <a:ea typeface="+mn-ea"/>
              </a:rPr>
              <a:t>Ⅰ</a:t>
            </a:r>
            <a:r>
              <a:rPr kumimoji="1" lang="ja-JP" altLang="en-US" sz="1400" dirty="0" smtClean="0">
                <a:latin typeface="+mn-ea"/>
                <a:ea typeface="+mn-ea"/>
              </a:rPr>
              <a:t>または要介護認定を受けていない認知症高齢者は</a:t>
            </a:r>
            <a:endParaRPr kumimoji="1" lang="en-US" altLang="ja-JP" sz="1400" dirty="0" smtClean="0">
              <a:latin typeface="+mn-ea"/>
              <a:ea typeface="+mn-ea"/>
            </a:endParaRPr>
          </a:p>
          <a:p>
            <a:r>
              <a:rPr lang="ja-JP" altLang="en-US" sz="1400" dirty="0" smtClean="0">
                <a:latin typeface="+mn-ea"/>
                <a:ea typeface="+mn-ea"/>
              </a:rPr>
              <a:t>　　　 </a:t>
            </a:r>
            <a:r>
              <a:rPr kumimoji="1" lang="ja-JP" altLang="en-US" sz="1400" dirty="0" smtClean="0">
                <a:latin typeface="+mn-ea"/>
                <a:ea typeface="+mn-ea"/>
              </a:rPr>
              <a:t>約</a:t>
            </a:r>
            <a:r>
              <a:rPr kumimoji="1" lang="en-US" altLang="ja-JP" sz="1400" dirty="0" smtClean="0">
                <a:latin typeface="+mn-ea"/>
                <a:ea typeface="+mn-ea"/>
              </a:rPr>
              <a:t>160</a:t>
            </a:r>
            <a:r>
              <a:rPr kumimoji="1" lang="ja-JP" altLang="en-US" sz="1400" dirty="0" smtClean="0">
                <a:latin typeface="+mn-ea"/>
                <a:ea typeface="+mn-ea"/>
              </a:rPr>
              <a:t>万人、ＭＣＩの人（正常と認知症の中間の人）は約</a:t>
            </a:r>
            <a:r>
              <a:rPr kumimoji="1" lang="en-US" altLang="ja-JP" sz="1400" dirty="0" smtClean="0">
                <a:latin typeface="+mn-ea"/>
                <a:ea typeface="+mn-ea"/>
              </a:rPr>
              <a:t>380</a:t>
            </a:r>
            <a:r>
              <a:rPr kumimoji="1" lang="ja-JP" altLang="en-US" sz="1400" dirty="0" smtClean="0">
                <a:latin typeface="+mn-ea"/>
                <a:ea typeface="+mn-ea"/>
              </a:rPr>
              <a:t>万人いると推計している。</a:t>
            </a:r>
            <a:endParaRPr kumimoji="1" lang="ja-JP" altLang="en-US" sz="1400" dirty="0">
              <a:latin typeface="+mn-ea"/>
              <a:ea typeface="+mn-ea"/>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市民後見人の養成支援</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59E0AAB-96F7-42A6-A82A-34096B1681E7}" type="slidenum">
              <a:rPr lang="ja-JP" altLang="en-US">
                <a:solidFill>
                  <a:srgbClr val="898989"/>
                </a:solidFill>
              </a:rPr>
              <a:pPr/>
              <a:t>83</a:t>
            </a:fld>
            <a:endParaRPr lang="en-US" altLang="ja-JP">
              <a:solidFill>
                <a:srgbClr val="898989"/>
              </a:solidFill>
            </a:endParaRPr>
          </a:p>
        </p:txBody>
      </p:sp>
      <p:sp>
        <p:nvSpPr>
          <p:cNvPr id="175107" name="テキスト ボックス 4"/>
          <p:cNvSpPr txBox="1">
            <a:spLocks noChangeArrowheads="1"/>
          </p:cNvSpPr>
          <p:nvPr/>
        </p:nvSpPr>
        <p:spPr bwMode="auto">
          <a:xfrm>
            <a:off x="484188" y="1331913"/>
            <a:ext cx="8263801"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後見人が助け合いに必要な理由</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lvl="1">
              <a:lnSpc>
                <a:spcPct val="150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助け合いは本人の受諾、参加がなければ成立しないところ、認知症者の</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場合は、本人に代わる者の受諾及び本人も助け合いに参加する環境づくり</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が重要</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市民後見人の必要性</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成年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後見人として期待される職業後見人は人数が圧倒的に足りず、市民が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後見人に付く以外に適正に後見職務を行える層はいない。基本知識を身に</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付けた市民後見人は身上監護（特に生活支援環境の整備）面では職業後見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人以上の能力を発揮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できる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市民後見人養成の取り組み</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p>
          <a:p>
            <a:pPr lvl="1"/>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法的</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仕組み。市区町村の任意事業として市民後見推進事業がある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事業を実施している市区町村</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別表１</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（次のページ）</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510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3-7.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認知症者に対する地域支援</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5069" b="4542"/>
          <a:stretch/>
        </p:blipFill>
        <p:spPr>
          <a:xfrm>
            <a:off x="763588" y="1552781"/>
            <a:ext cx="4862512" cy="4563857"/>
          </a:xfrm>
          <a:prstGeom prst="rect">
            <a:avLst/>
          </a:prstGeom>
        </p:spPr>
      </p:pic>
      <p:sp>
        <p:nvSpPr>
          <p:cNvPr id="1051"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市民後見人の養成支援（続）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994A597-53BC-4969-9B82-3931C61909E7}" type="slidenum">
              <a:rPr lang="ja-JP" altLang="en-US">
                <a:solidFill>
                  <a:srgbClr val="898989"/>
                </a:solidFill>
              </a:rPr>
              <a:pPr/>
              <a:t>84</a:t>
            </a:fld>
            <a:endParaRPr lang="en-US" altLang="ja-JP">
              <a:solidFill>
                <a:srgbClr val="898989"/>
              </a:solidFill>
            </a:endParaRPr>
          </a:p>
        </p:txBody>
      </p:sp>
      <p:sp>
        <p:nvSpPr>
          <p:cNvPr id="105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3-7. </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認知症者に対する地域支援</a:t>
            </a:r>
          </a:p>
        </p:txBody>
      </p:sp>
      <p:sp>
        <p:nvSpPr>
          <p:cNvPr id="1054" name="テキスト ボックス 218"/>
          <p:cNvSpPr txBox="1">
            <a:spLocks noChangeArrowheads="1"/>
          </p:cNvSpPr>
          <p:nvPr/>
        </p:nvSpPr>
        <p:spPr bwMode="auto">
          <a:xfrm>
            <a:off x="615950" y="1274763"/>
            <a:ext cx="5564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別表１</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平成２５年度市民後見推進事業実施市区町村</a:t>
            </a:r>
          </a:p>
        </p:txBody>
      </p:sp>
      <p:sp>
        <p:nvSpPr>
          <p:cNvPr id="1055" name="テキスト ボックス 219"/>
          <p:cNvSpPr txBox="1">
            <a:spLocks noChangeArrowheads="1"/>
          </p:cNvSpPr>
          <p:nvPr/>
        </p:nvSpPr>
        <p:spPr bwMode="auto">
          <a:xfrm>
            <a:off x="5592763" y="5453063"/>
            <a:ext cx="30067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en-US" altLang="ja-JP" sz="11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　１２８市区町村（３４都道府県）が実施</a:t>
            </a: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厚生労働省老健局　資料</a:t>
            </a:r>
          </a:p>
        </p:txBody>
      </p:sp>
      <p:sp>
        <p:nvSpPr>
          <p:cNvPr id="10" name="正方形/長方形 9"/>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smtClean="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smtClean="0">
                <a:latin typeface="メイリオ" panose="020B0604030504040204" pitchFamily="50" charset="-128"/>
                <a:ea typeface="メイリオ" panose="020B0604030504040204" pitchFamily="50" charset="-128"/>
                <a:cs typeface="メイリオ" panose="020B0604030504040204" pitchFamily="50" charset="-128"/>
              </a:rPr>
              <a:t>市民後見人の養成支援（続）</a:t>
            </a:r>
            <a:endParaRPr lang="en-US" altLang="ja-JP" sz="24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B47DA3A-B639-44BB-83F3-084D848CA643}" type="slidenum">
              <a:rPr lang="ja-JP" altLang="en-US">
                <a:solidFill>
                  <a:srgbClr val="898989"/>
                </a:solidFill>
              </a:rPr>
              <a:pPr/>
              <a:t>85</a:t>
            </a:fld>
            <a:endParaRPr lang="en-US" altLang="ja-JP">
              <a:solidFill>
                <a:srgbClr val="898989"/>
              </a:solidFill>
            </a:endParaRPr>
          </a:p>
        </p:txBody>
      </p:sp>
      <p:sp>
        <p:nvSpPr>
          <p:cNvPr id="180227" name="テキスト ボックス 4"/>
          <p:cNvSpPr txBox="1">
            <a:spLocks noChangeArrowheads="1"/>
          </p:cNvSpPr>
          <p:nvPr/>
        </p:nvSpPr>
        <p:spPr bwMode="auto">
          <a:xfrm>
            <a:off x="484188" y="1188220"/>
            <a:ext cx="8228738"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市民後見人養成の取り組み</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a:p>
            <a:pPr lvl="1">
              <a:lnSpc>
                <a:spcPct val="150000"/>
              </a:lnSpc>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市民後見推進機構等行政機関による養成事業（委託事業が多い）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民間による養成事業（公益法人等による委託・助成事業が多い）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市民後見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が自ら行う養成</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事業</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250000"/>
              </a:lnSpc>
            </a:pPr>
            <a:r>
              <a:rPr lang="en-US" altLang="ja-JP" sz="20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生活支援コーディネーターの役割</a:t>
            </a:r>
            <a:r>
              <a:rPr lang="en-US" altLang="ja-JP" sz="20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p>
          <a:p>
            <a:pPr lvl="1">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市民後見推進事業未参加の市区町村に参加をすすめる</a:t>
            </a:r>
          </a:p>
          <a:p>
            <a:pPr lvl="1">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養成講座に参加するよう、会社等を通じて企業人とその</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OB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にすすめる</a:t>
            </a:r>
          </a:p>
          <a:p>
            <a:pPr lvl="1">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養成を受けた人たちに、活動の場をつくる（市民後見</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設立指導の仕組みをつくるなど）</a:t>
            </a:r>
          </a:p>
          <a:p>
            <a:pPr lvl="1">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市民後見人を個別ネットに入れる仕組みにするようにすすめる</a:t>
            </a:r>
          </a:p>
          <a:p>
            <a:pPr lvl="1">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市民後見</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等を助け合いの事業者ネットに入れる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228"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 認知症者に対する地域支援</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8" name="図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1692" y="2604913"/>
            <a:ext cx="1737360" cy="149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タイトル 1"/>
          <p:cNvSpPr>
            <a:spLocks noGrp="1"/>
          </p:cNvSpPr>
          <p:nvPr>
            <p:ph type="ctrTitle"/>
          </p:nvPr>
        </p:nvSpPr>
        <p:spPr/>
        <p:txBody>
          <a:bodyPr/>
          <a:lstStyle/>
          <a:p>
            <a:r>
              <a:rPr lang="en-US" altLang="ja-JP" sz="3600" dirty="0">
                <a:latin typeface="メイリオ" pitchFamily="50" charset="-128"/>
                <a:ea typeface="メイリオ" pitchFamily="50" charset="-128"/>
              </a:rPr>
              <a:t>3-8. </a:t>
            </a:r>
            <a:r>
              <a:rPr lang="ja-JP" altLang="en-US" sz="3600" dirty="0">
                <a:latin typeface="メイリオ" pitchFamily="50" charset="-128"/>
                <a:ea typeface="メイリオ" pitchFamily="50" charset="-128"/>
              </a:rPr>
              <a:t>高齢者の社会参加</a:t>
            </a:r>
            <a:r>
              <a:rPr lang="en-US" altLang="ja-JP" sz="3600" dirty="0">
                <a:latin typeface="メイリオ" pitchFamily="50" charset="-128"/>
                <a:ea typeface="メイリオ" pitchFamily="50" charset="-128"/>
              </a:rPr>
              <a:t/>
            </a:r>
            <a:br>
              <a:rPr lang="en-US" altLang="ja-JP" sz="3600" dirty="0">
                <a:latin typeface="メイリオ" pitchFamily="50" charset="-128"/>
                <a:ea typeface="メイリオ"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962" name="サブタイトル 2"/>
          <p:cNvSpPr>
            <a:spLocks noGrp="1"/>
          </p:cNvSpPr>
          <p:nvPr>
            <p:ph type="subTitle" idx="1"/>
          </p:nvPr>
        </p:nvSpPr>
        <p:spPr>
          <a:xfrm>
            <a:off x="1017430" y="3602037"/>
            <a:ext cx="7497919" cy="2219213"/>
          </a:xfrm>
        </p:spPr>
        <p:txBody>
          <a:bodyPr/>
          <a:lstStyle/>
          <a:p>
            <a:pPr marL="342900" indent="-342900" algn="l">
              <a:lnSpc>
                <a:spcPct val="150000"/>
              </a:lnSpc>
              <a:spcBef>
                <a:spcPct val="0"/>
              </a:spcBef>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高齢者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を支える層として期待できるのは高齢者層</a:t>
            </a:r>
          </a:p>
          <a:p>
            <a:pPr marL="342900" indent="-342900" algn="l">
              <a:lnSpc>
                <a:spcPct val="150000"/>
              </a:lnSpc>
              <a:spcBef>
                <a:spcPct val="0"/>
              </a:spcBef>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社会に貢献しない生き方</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を恥とする高齢者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生活文化</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の確立</a:t>
            </a:r>
          </a:p>
          <a:p>
            <a:pPr marL="342900" indent="-342900" algn="l">
              <a:lnSpc>
                <a:spcPct val="150000"/>
              </a:lnSpc>
              <a:spcBef>
                <a:spcPct val="0"/>
              </a:spcBef>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高齢者を社会参加に誘う多様な仕掛け</a:t>
            </a:r>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964"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B65E4A8-6C8D-4667-A4CF-19F9DC2A4919}" type="slidenum">
              <a:rPr lang="ja-JP" altLang="en-US">
                <a:solidFill>
                  <a:srgbClr val="898989"/>
                </a:solidFill>
              </a:rPr>
              <a:pPr/>
              <a:t>86</a:t>
            </a:fld>
            <a:endParaRPr lang="en-US" altLang="ja-JP">
              <a:solidFill>
                <a:srgbClr val="898989"/>
              </a:solidFill>
            </a:endParaRPr>
          </a:p>
        </p:txBody>
      </p:sp>
    </p:spTree>
    <p:extLst>
      <p:ext uri="{BB962C8B-B14F-4D97-AF65-F5344CB8AC3E}">
        <p14:creationId xmlns:p14="http://schemas.microsoft.com/office/powerpoint/2010/main" val="26652813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市民大学・塾</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87</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504539" y="3554130"/>
            <a:ext cx="8231248" cy="2596539"/>
          </a:xfrm>
          <a:prstGeom prst="roundRect">
            <a:avLst>
              <a:gd name="adj" fmla="val 100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294" name="テキスト ボックス 9"/>
          <p:cNvSpPr txBox="1">
            <a:spLocks noChangeArrowheads="1"/>
          </p:cNvSpPr>
          <p:nvPr/>
        </p:nvSpPr>
        <p:spPr bwMode="auto">
          <a:xfrm>
            <a:off x="431800" y="1137332"/>
            <a:ext cx="8412163"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高齢者の参加意欲を引き出し</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実際</a:t>
            </a: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の社会参加活動につなげる講座の</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．市民大学の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主体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官営のものも少なくない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ＮＰＯ</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7"/>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民営の講座も柔軟な対応をしている</a:t>
            </a: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．講座の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構成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講師には、実務体験者を多く</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選び、実地</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研修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を重視</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受講生の適性を把握</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し、適切</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な講座に誘導</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．実地活動との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マッチング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受講生を誘導できるボランティア活動を事前に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なる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err="1" smtClean="0">
                <a:latin typeface="メイリオ" panose="020B0604030504040204" pitchFamily="50" charset="-128"/>
                <a:ea typeface="メイリオ" panose="020B0604030504040204" pitchFamily="50" charset="-128"/>
                <a:cs typeface="メイリオ" panose="020B0604030504040204" pitchFamily="50" charset="-128"/>
              </a:rPr>
              <a:t>べく</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多く</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把握しておき、修了時に直ちに社会</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参加</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できるよう指導</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する　</a:t>
            </a:r>
          </a:p>
        </p:txBody>
      </p:sp>
      <p:sp>
        <p:nvSpPr>
          <p:cNvPr id="140295" name="テキスト ボックス 10"/>
          <p:cNvSpPr txBox="1">
            <a:spLocks noChangeArrowheads="1"/>
          </p:cNvSpPr>
          <p:nvPr/>
        </p:nvSpPr>
        <p:spPr bwMode="auto">
          <a:xfrm>
            <a:off x="432708" y="3672964"/>
            <a:ext cx="831940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特徴のある参考事例</a:t>
            </a:r>
            <a:endParaRPr lang="en-US" altLang="ja-JP" sz="1400"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　神奈川県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かながわ</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コミュニティカレッジ</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運営：神奈川県民活動</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サポートセンター）</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世代の地域リーダーを養成して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　東京都</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江戸川総合人生大学（運営：江戸川区</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貢献を目指す人々を応援する地域の“新しいカタチ”の大学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共育</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協働」</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の学び</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と実践の</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場</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　兵庫県</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社会貢献塾（運営：認定</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NP0</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法人コミュニティ・サポートセンター神戸、</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（公財）神戸いきいき勤労財団）　</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受講生</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個性を把握して、適切</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なボランティア活動を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紹介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　滋賀県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滋賀県レイカディア大学（運営：滋賀県社会福祉協議会</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ボランティア</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実践につなげる仕組み「レイボラ」（卒業生の情報の公開）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6149" y="1257677"/>
            <a:ext cx="1234209" cy="900180"/>
          </a:xfrm>
          <a:prstGeom prst="rect">
            <a:avLst/>
          </a:prstGeom>
        </p:spPr>
      </p:pic>
    </p:spTree>
    <p:extLst>
      <p:ext uri="{BB962C8B-B14F-4D97-AF65-F5344CB8AC3E}">
        <p14:creationId xmlns:p14="http://schemas.microsoft.com/office/powerpoint/2010/main" val="21195867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家族・友人</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88</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628651" y="3869483"/>
            <a:ext cx="7886700" cy="2091251"/>
          </a:xfrm>
          <a:prstGeom prst="roundRect">
            <a:avLst>
              <a:gd name="adj" fmla="val 1000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294" name="テキスト ボックス 9"/>
          <p:cNvSpPr txBox="1">
            <a:spLocks noChangeArrowheads="1"/>
          </p:cNvSpPr>
          <p:nvPr/>
        </p:nvSpPr>
        <p:spPr bwMode="auto">
          <a:xfrm>
            <a:off x="431800" y="1401450"/>
            <a:ext cx="84121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家族や友人からの勧めが、極めて</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有効</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295" name="テキスト ボックス 10"/>
          <p:cNvSpPr txBox="1">
            <a:spLocks noChangeArrowheads="1"/>
          </p:cNvSpPr>
          <p:nvPr/>
        </p:nvSpPr>
        <p:spPr bwMode="auto">
          <a:xfrm>
            <a:off x="806694" y="3998756"/>
            <a:ext cx="751305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285750" indent="-285750">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活動者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、友人</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や家族に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対し</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の楽しさを語り、参加を勧めることが、活動すること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と同じ</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くらい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重要</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50000"/>
              </a:lnSpc>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ことを活動者に徹底するよう</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に、生活支援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コーディネーター・協議体構成員は、助け合い活動</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のリーダー</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に対して注意</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喚起</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下矢印 8"/>
          <p:cNvSpPr/>
          <p:nvPr/>
        </p:nvSpPr>
        <p:spPr>
          <a:xfrm>
            <a:off x="3759444" y="2251437"/>
            <a:ext cx="1720362" cy="1338819"/>
          </a:xfrm>
          <a:prstGeom prst="downArrow">
            <a:avLst/>
          </a:prstGeom>
          <a:solidFill>
            <a:srgbClr val="DDF2FF"/>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189" y="1988900"/>
            <a:ext cx="2314563" cy="1880583"/>
          </a:xfrm>
          <a:prstGeom prst="rect">
            <a:avLst/>
          </a:prstGeom>
        </p:spPr>
      </p:pic>
    </p:spTree>
    <p:extLst>
      <p:ext uri="{BB962C8B-B14F-4D97-AF65-F5344CB8AC3E}">
        <p14:creationId xmlns:p14="http://schemas.microsoft.com/office/powerpoint/2010/main" val="291764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タイトル 1"/>
          <p:cNvSpPr>
            <a:spLocks noGrp="1"/>
          </p:cNvSpPr>
          <p:nvPr>
            <p:ph type="ctrTitle"/>
          </p:nvPr>
        </p:nvSpPr>
        <p:spPr/>
        <p:txBody>
          <a:bodyPr/>
          <a:lstStyle/>
          <a:p>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2-1. </a:t>
            </a:r>
            <a:r>
              <a:rPr lang="ja-JP" altLang="en-US" sz="3600" smtClean="0">
                <a:latin typeface="メイリオ" panose="020B0604030504040204" pitchFamily="50" charset="-128"/>
                <a:ea typeface="メイリオ" panose="020B0604030504040204" pitchFamily="50" charset="-128"/>
                <a:cs typeface="メイリオ" panose="020B0604030504040204" pitchFamily="50" charset="-128"/>
              </a:rPr>
              <a:t>足りない活動の把握</a:t>
            </a:r>
            <a: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99"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足りない助け合い活動の創出（総論）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B93B491-ABB6-4F04-B70B-51CABEF1558D}" type="slidenum">
              <a:rPr lang="ja-JP" altLang="en-US">
                <a:solidFill>
                  <a:srgbClr val="898989"/>
                </a:solidFill>
              </a:rPr>
              <a:pPr/>
              <a:t>8</a:t>
            </a:fld>
            <a:endParaRPr lang="en-US" altLang="ja-JP">
              <a:solidFill>
                <a:srgbClr val="898989"/>
              </a:solidFill>
            </a:endParaRPr>
          </a:p>
        </p:txBody>
      </p:sp>
      <p:sp>
        <p:nvSpPr>
          <p:cNvPr id="7" name="テキスト ボックス 3"/>
          <p:cNvSpPr txBox="1">
            <a:spLocks noChangeArrowheads="1"/>
          </p:cNvSpPr>
          <p:nvPr/>
        </p:nvSpPr>
        <p:spPr bwMode="auto">
          <a:xfrm>
            <a:off x="1260475" y="4051300"/>
            <a:ext cx="662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把握は創出の前提</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地縁組織（町内会・自治会、新型組織）</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89</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31800" y="1195388"/>
            <a:ext cx="841216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住民の参加が</a:t>
            </a:r>
            <a:r>
              <a:rPr lang="ja-JP" altLang="en-US" sz="2200" spc="-15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活発でない地縁組織</a:t>
            </a:r>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のリーダーに</a:t>
            </a:r>
            <a:r>
              <a:rPr lang="ja-JP" altLang="en-US" sz="2200" spc="-15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対し</a:t>
            </a:r>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、例えば</a:t>
            </a:r>
            <a:r>
              <a:rPr lang="ja-JP" altLang="en-US" sz="2200" spc="-15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以下</a:t>
            </a:r>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ような</a:t>
            </a:r>
            <a:r>
              <a:rPr lang="ja-JP" altLang="en-US" sz="2200" spc="-15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活動で住民が心惹かれるもの</a:t>
            </a:r>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を企画</a:t>
            </a:r>
            <a:r>
              <a:rPr lang="ja-JP" altLang="en-US" sz="2200" spc="-15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・実行するよう</a:t>
            </a:r>
            <a:r>
              <a:rPr lang="ja-JP" altLang="en-US" sz="2200" spc="-15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勧める</a:t>
            </a:r>
            <a:endParaRPr lang="en-US" altLang="ja-JP" sz="1600" spc="-15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200000"/>
              </a:lnSpc>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地縁組織の活動事例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健康増進・維持のためのラジオ体操など　－　体操後の語らいも有効</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子どもを守り育てるための活動　　　　　－　通学路の安全</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見守り、挨拶運動など</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③</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集会所における魅力的な活動　　　　　　－　時にお酒も　　</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④</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地域課題抽出のためのワークショップ　　－　住みやすくするための話し合い</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⑤</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防災・防犯　　　　　　　　　　　　　　－　身体の不自由な人の救い出し方協議</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⑥</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イベント　　　　　　　　　　　　　　　－　盆踊り、サンタクロース　</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趣味　　　　　　　　　　　　　　　　　－　街づくり探訪、文化系・体育系</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各種</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学習　　　　　　　　　　　　　　　　　－　町内職業人・有名人等の講演</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⑨</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　　　　　　　　　　　　　　　　　－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農園、カフェ　など</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特</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に男性住民を勧誘する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方策については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、後出８「</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男性企業ＯＢの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参加促進」（</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96</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97</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ページ）参照</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地縁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団体の活動の情報を住民に情報公開することが有効</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366" y="4546242"/>
            <a:ext cx="1609084" cy="1611770"/>
          </a:xfrm>
          <a:prstGeom prst="rect">
            <a:avLst/>
          </a:prstGeom>
        </p:spPr>
      </p:pic>
    </p:spTree>
    <p:extLst>
      <p:ext uri="{BB962C8B-B14F-4D97-AF65-F5344CB8AC3E}">
        <p14:creationId xmlns:p14="http://schemas.microsoft.com/office/powerpoint/2010/main" val="23892468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ＮＰＯ</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90</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角丸四角形 7"/>
          <p:cNvSpPr/>
          <p:nvPr/>
        </p:nvSpPr>
        <p:spPr>
          <a:xfrm>
            <a:off x="496374" y="3401904"/>
            <a:ext cx="8216900" cy="2672935"/>
          </a:xfrm>
          <a:prstGeom prst="roundRect">
            <a:avLst>
              <a:gd name="adj" fmla="val 44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294" name="テキスト ボックス 9"/>
          <p:cNvSpPr txBox="1">
            <a:spLocks noChangeArrowheads="1"/>
          </p:cNvSpPr>
          <p:nvPr/>
        </p:nvSpPr>
        <p:spPr bwMode="auto">
          <a:xfrm>
            <a:off x="431800" y="1195388"/>
            <a:ext cx="8412163"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に対し、社会参加の促進活動</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を行うよう働きかける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Font typeface="+mj-lt"/>
              <a:buAutoNum type="arabicPeriod"/>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ボランティア</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活動の普及を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図る</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中間支援団体</a:t>
            </a:r>
          </a:p>
          <a:p>
            <a:pPr marL="800100" lvl="1" indent="-342900">
              <a:buFont typeface="+mj-ea"/>
              <a:buAutoNum type="circleNumDbPlain"/>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社会の各層にもれなく普及を図るよう連携する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a:buFont typeface="+mj-ea"/>
              <a:buAutoNum type="circleNumDbPlain"/>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ボランティア活動を受け入れる組織を幅広く開拓するよう連携</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する</a:t>
            </a:r>
          </a:p>
          <a:p>
            <a:pPr lvl="1"/>
            <a:r>
              <a:rPr lang="ja-JP" altLang="en-US" sz="1200" dirty="0">
                <a:latin typeface="+mj-ea"/>
                <a:cs typeface="メイリオ" panose="020B0604030504040204" pitchFamily="50" charset="-128"/>
              </a:rPr>
              <a:t>参考：全国</a:t>
            </a:r>
            <a:r>
              <a:rPr lang="en-US" altLang="ja-JP" sz="1200" dirty="0">
                <a:latin typeface="+mj-ea"/>
                <a:cs typeface="メイリオ" panose="020B0604030504040204" pitchFamily="50" charset="-128"/>
              </a:rPr>
              <a:t>1852</a:t>
            </a:r>
            <a:r>
              <a:rPr lang="ja-JP" altLang="en-US" sz="1200" dirty="0" smtClean="0">
                <a:latin typeface="+mj-ea"/>
                <a:cs typeface="メイリオ" panose="020B0604030504040204" pitchFamily="50" charset="-128"/>
              </a:rPr>
              <a:t>社会福祉協議会</a:t>
            </a:r>
            <a:r>
              <a:rPr lang="ja-JP" altLang="en-US" sz="1200" dirty="0">
                <a:latin typeface="+mj-ea"/>
                <a:cs typeface="メイリオ" panose="020B0604030504040204" pitchFamily="50" charset="-128"/>
              </a:rPr>
              <a:t>のうち、</a:t>
            </a:r>
            <a:r>
              <a:rPr lang="en-US" altLang="ja-JP" sz="1200" dirty="0">
                <a:latin typeface="+mj-ea"/>
                <a:cs typeface="メイリオ" panose="020B0604030504040204" pitchFamily="50" charset="-128"/>
              </a:rPr>
              <a:t>95</a:t>
            </a:r>
            <a:r>
              <a:rPr lang="ja-JP" altLang="en-US" sz="1200" dirty="0">
                <a:latin typeface="+mj-ea"/>
                <a:cs typeface="メイリオ" panose="020B0604030504040204" pitchFamily="50" charset="-128"/>
              </a:rPr>
              <a:t>％にボランティア紹介の部署</a:t>
            </a:r>
            <a:r>
              <a:rPr lang="ja-JP" altLang="en-US" sz="1200" dirty="0" smtClean="0">
                <a:latin typeface="+mj-ea"/>
                <a:cs typeface="メイリオ" panose="020B0604030504040204" pitchFamily="50" charset="-128"/>
              </a:rPr>
              <a:t>、担当</a:t>
            </a:r>
            <a:r>
              <a:rPr lang="ja-JP" altLang="en-US" sz="1200" dirty="0">
                <a:latin typeface="+mj-ea"/>
                <a:cs typeface="メイリオ" panose="020B0604030504040204" pitchFamily="50" charset="-128"/>
              </a:rPr>
              <a:t>を設置して</a:t>
            </a:r>
            <a:r>
              <a:rPr lang="ja-JP" altLang="en-US" sz="1200" dirty="0" smtClean="0">
                <a:latin typeface="+mj-ea"/>
                <a:cs typeface="メイリオ" panose="020B0604030504040204" pitchFamily="50" charset="-128"/>
              </a:rPr>
              <a:t>いる</a:t>
            </a:r>
            <a:endParaRPr lang="en-US" altLang="ja-JP" sz="1200" dirty="0" smtClean="0">
              <a:latin typeface="+mj-ea"/>
              <a:cs typeface="メイリオ" panose="020B0604030504040204" pitchFamily="50" charset="-128"/>
            </a:endParaRPr>
          </a:p>
          <a:p>
            <a:pPr lvl="1"/>
            <a:r>
              <a:rPr lang="ja-JP" altLang="en-US" sz="1200" dirty="0" smtClean="0">
                <a:latin typeface="+mj-ea"/>
                <a:cs typeface="メイリオ" panose="020B0604030504040204" pitchFamily="50" charset="-128"/>
              </a:rPr>
              <a:t>　　　　　　　　　　　　　　　　　　　　　　　　　　　　　　　（</a:t>
            </a:r>
            <a:r>
              <a:rPr lang="ja-JP" altLang="en-US" sz="1200" dirty="0">
                <a:latin typeface="+mj-ea"/>
                <a:cs typeface="メイリオ" panose="020B0604030504040204" pitchFamily="50" charset="-128"/>
              </a:rPr>
              <a:t>平成</a:t>
            </a:r>
            <a:r>
              <a:rPr lang="en-US" altLang="ja-JP" sz="1200" dirty="0">
                <a:latin typeface="+mj-ea"/>
                <a:cs typeface="メイリオ" panose="020B0604030504040204" pitchFamily="50" charset="-128"/>
              </a:rPr>
              <a:t>26</a:t>
            </a:r>
            <a:r>
              <a:rPr lang="ja-JP" altLang="en-US" sz="1200" dirty="0">
                <a:latin typeface="+mj-ea"/>
                <a:cs typeface="メイリオ" panose="020B0604030504040204" pitchFamily="50" charset="-128"/>
              </a:rPr>
              <a:t>年</a:t>
            </a:r>
            <a:r>
              <a:rPr lang="en-US" altLang="ja-JP" sz="1200" dirty="0">
                <a:latin typeface="+mj-ea"/>
                <a:cs typeface="メイリオ" panose="020B0604030504040204" pitchFamily="50" charset="-128"/>
              </a:rPr>
              <a:t>9</a:t>
            </a:r>
            <a:r>
              <a:rPr lang="ja-JP" altLang="en-US" sz="1200" dirty="0">
                <a:latin typeface="+mj-ea"/>
                <a:cs typeface="メイリオ" panose="020B0604030504040204" pitchFamily="50" charset="-128"/>
              </a:rPr>
              <a:t>月</a:t>
            </a:r>
            <a:r>
              <a:rPr lang="ja-JP" altLang="en-US" sz="1200" dirty="0" smtClean="0">
                <a:latin typeface="+mj-ea"/>
                <a:cs typeface="メイリオ" panose="020B0604030504040204" pitchFamily="50" charset="-128"/>
              </a:rPr>
              <a:t>）　　</a:t>
            </a:r>
            <a:r>
              <a:rPr lang="en-US" altLang="ja-JP" sz="1200" dirty="0" smtClean="0">
                <a:latin typeface="+mj-ea"/>
                <a:cs typeface="メイリオ" panose="020B0604030504040204" pitchFamily="50" charset="-128"/>
              </a:rPr>
              <a:t>※</a:t>
            </a:r>
            <a:r>
              <a:rPr lang="ja-JP" altLang="en-US" sz="1200" dirty="0" smtClean="0">
                <a:latin typeface="+mj-ea"/>
                <a:cs typeface="メイリオ" panose="020B0604030504040204" pitchFamily="50" charset="-128"/>
              </a:rPr>
              <a:t>情報：全国社会福祉協議会</a:t>
            </a:r>
            <a:endParaRPr lang="ja-JP" altLang="en-US" sz="1600" dirty="0" smtClean="0">
              <a:latin typeface="+mj-ea"/>
              <a:cs typeface="メイリオ" panose="020B0604030504040204" pitchFamily="50" charset="-128"/>
            </a:endParaRPr>
          </a:p>
          <a:p>
            <a:pPr marL="342900" indent="-342900">
              <a:buFont typeface="+mj-lt"/>
              <a:buAutoNum type="arabicPeriod" startAt="2"/>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上記以外の活動をしている</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endPar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それぞれの活動</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の魅力を広報し、ボランティアの参加を促す活動にも注力</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295" name="テキスト ボックス 10"/>
          <p:cNvSpPr txBox="1">
            <a:spLocks noChangeArrowheads="1"/>
          </p:cNvSpPr>
          <p:nvPr/>
        </p:nvSpPr>
        <p:spPr bwMode="auto">
          <a:xfrm>
            <a:off x="585108" y="3431686"/>
            <a:ext cx="80851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特徴のある</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参考事例</a:t>
            </a:r>
          </a:p>
          <a:p>
            <a:pPr marL="1028700" lvl="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京都</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福祉ボランティアセンター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京都府</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毎月実施のボランティア入門講座で、参加希望者と実践者・活動団体と</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交流会</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実施</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して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神戸市</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ボランティア情報センター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兵庫県</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市内９区のボランティアセンターにボランティアコーディネーターを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おき</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ボランティア</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をしたい人とボランティアを頼みたい</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人の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橋渡しを実施して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仙台市</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青葉区ボランティアセンター　（宮城県</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期間限定トライアルと</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して夏</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のボランティア体験会がある。災害対応に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特化した</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災害</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ボランティアセンターが設置されている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313" y="1363449"/>
            <a:ext cx="1459136" cy="1644097"/>
          </a:xfrm>
          <a:prstGeom prst="rect">
            <a:avLst/>
          </a:prstGeom>
        </p:spPr>
      </p:pic>
    </p:spTree>
    <p:extLst>
      <p:ext uri="{BB962C8B-B14F-4D97-AF65-F5344CB8AC3E}">
        <p14:creationId xmlns:p14="http://schemas.microsoft.com/office/powerpoint/2010/main" val="2758044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経営者</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団体及び</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企業</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91</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06410" y="1195388"/>
            <a:ext cx="856773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経営者団体及び企業に対して社会参加の促進を</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働きかける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200000"/>
              </a:lnSpc>
              <a:buFont typeface="+mj-lt"/>
              <a:buAutoNum type="arabicPeriod"/>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経営者</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団体</a:t>
            </a:r>
          </a:p>
          <a:p>
            <a:pPr marL="800100" lvl="1" indent="-342900">
              <a:buFont typeface="+mj-ea"/>
              <a:buAutoNum type="circleNumDbPlain"/>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貢献の部門が無い経営者団体に対しては、この部門を作ることを勧める</a:t>
            </a:r>
          </a:p>
          <a:p>
            <a:pPr marL="800100" lvl="1" indent="-342900">
              <a:buFont typeface="+mj-ea"/>
              <a:buAutoNum type="circleNumDbPlain"/>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貢献の部門がある経営者団体に対しては、傘下企業におけるモデル的</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な活動</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800100" lvl="1" indent="-342900"/>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を表彰</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するなど、その活動を実効あるものにするよう支援する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250000"/>
              </a:lnSpc>
              <a:buFont typeface="+mj-lt"/>
              <a:buAutoNum type="arabicPeriod" startAt="2"/>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各企業</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　次の活動を勧める</a:t>
            </a:r>
          </a:p>
          <a:p>
            <a:pPr marL="800100" lvl="1" indent="-342900">
              <a:buFont typeface="+mj-ea"/>
              <a:buAutoNum type="circleNumDbPlain"/>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貢献活動</a:t>
            </a:r>
          </a:p>
          <a:p>
            <a:pPr marL="800100" lvl="1" indent="-342900">
              <a:buFont typeface="+mj-ea"/>
              <a:buAutoNum type="circleNumDbPlain"/>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従業員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対し住む地域において社会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参加活動を行うよう勧める</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そのため</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・ボランティア休暇制度を活用するよう勧める</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・各種社会参加活動の情報を提供する</a:t>
            </a:r>
          </a:p>
          <a:p>
            <a:pPr marL="800100" lvl="1" indent="-342900">
              <a:buFont typeface="+mj-ea"/>
              <a:buAutoNum type="circleNumDbPlain" startAt="3"/>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のＯＢ会等において社会参加活動をするよう勧める</a:t>
            </a:r>
          </a:p>
          <a:p>
            <a:pPr marL="800100" lvl="1" indent="-342900">
              <a:buFont typeface="+mj-ea"/>
              <a:buAutoNum type="circleNumDbPlain" startAt="3"/>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顧客</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等に対し、企業の社会貢献活動及び従業員の社会参加活動の状況等を広報</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250000"/>
              </a:lnSpc>
              <a:buFont typeface="+mj-lt"/>
              <a:buAutoNum type="arabicPeriod" startAt="3"/>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個人経営者</a:t>
            </a:r>
          </a:p>
          <a:p>
            <a:pPr marL="800100" lvl="1" indent="-342900"/>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地縁活動のリーダー、地域の</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等から支援を要請する</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724" y="2625633"/>
            <a:ext cx="1987056" cy="1351198"/>
          </a:xfrm>
          <a:prstGeom prst="rect">
            <a:avLst/>
          </a:prstGeom>
        </p:spPr>
      </p:pic>
    </p:spTree>
    <p:extLst>
      <p:ext uri="{BB962C8B-B14F-4D97-AF65-F5344CB8AC3E}">
        <p14:creationId xmlns:p14="http://schemas.microsoft.com/office/powerpoint/2010/main" val="4592059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96374" y="3526971"/>
            <a:ext cx="8216900" cy="2578046"/>
          </a:xfrm>
          <a:prstGeom prst="roundRect">
            <a:avLst>
              <a:gd name="adj" fmla="val 44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経営者</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団体及び</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企業（続）</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92</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394035" y="1075613"/>
            <a:ext cx="851535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nSpc>
                <a:spcPct val="150000"/>
              </a:lnSpc>
            </a:pP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社会参加促進の指針の例</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285750" indent="-285750">
              <a:buFont typeface="Arial" panose="020B0604020202020204" pitchFamily="34" charset="0"/>
              <a:buChar char="•"/>
            </a:pPr>
            <a:r>
              <a:rPr lang="ja-JP" altLang="en-US" sz="1600"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日本経済団体連合会</a:t>
            </a:r>
            <a:r>
              <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「良き企業市民」として、積極的に社会貢献活動を行う</a:t>
            </a:r>
          </a:p>
          <a:p>
            <a:pPr marL="285750" indent="-285750">
              <a:buFont typeface="Arial" panose="020B0604020202020204" pitchFamily="34" charset="0"/>
              <a:buChar char="•"/>
            </a:pPr>
            <a:r>
              <a:rPr lang="ja-JP" altLang="en-US" sz="1600"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日本労働組合総連合会</a:t>
            </a:r>
            <a:r>
              <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社会参加を保障することを軸とする活動はすなわち、人</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6"/>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と人との絆をつなぐものである。労働運動はその絆を再</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6"/>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生する使命を持っている</a:t>
            </a:r>
          </a:p>
          <a:p>
            <a:pPr marL="285750" indent="-285750">
              <a:buFont typeface="Arial" panose="020B0604020202020204" pitchFamily="34" charset="0"/>
              <a:buChar char="•"/>
            </a:pPr>
            <a:r>
              <a:rPr lang="ja-JP" altLang="en-US" sz="1600" u="sng"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経済同友会</a:t>
            </a:r>
            <a:r>
              <a:rPr lang="en-US" altLang="ja-JP" sz="16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世紀を迎え、企業経営をとりまく環境が大きく変化す</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6"/>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る今日、「企業の社会的責任」の重要性を「</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CSR</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Corporate Social Responsibility</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）」という言葉であら</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6"/>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ためて提起し、その実践を推進している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10"/>
          <p:cNvSpPr txBox="1">
            <a:spLocks noChangeArrowheads="1"/>
          </p:cNvSpPr>
          <p:nvPr/>
        </p:nvSpPr>
        <p:spPr bwMode="auto">
          <a:xfrm>
            <a:off x="545920" y="3592493"/>
            <a:ext cx="8085138"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特徴のある</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参考</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事例（企業の活動）</a:t>
            </a:r>
            <a:endPar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lnSpc>
                <a:spcPct val="150000"/>
              </a:lnSpc>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ヤマトホールディングス</a:t>
            </a: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全国</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各地で「買い物支援」「高齢者の見守り支援</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防犯</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・防災</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支援」など</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実施</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。総案件数</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630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件、自治体との協定締結数</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138</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件</a:t>
            </a:r>
          </a:p>
          <a:p>
            <a:pPr marL="1028700" lvl="1">
              <a:lnSpc>
                <a:spcPct val="150000"/>
              </a:lnSpc>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日本</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IBM</a:t>
            </a: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社員</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や定年退職者の地域</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コミュニティーにおけるボランティア</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活動</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支援。世界中</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IBM</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社員ボランティアに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オンラインで</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資料</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やノウハウを提供</a:t>
            </a:r>
          </a:p>
          <a:p>
            <a:pPr marL="1028700" lvl="1">
              <a:lnSpc>
                <a:spcPct val="150000"/>
              </a:lnSpc>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西武</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信用金庫</a:t>
            </a: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万人の年金受給者の見守り活動</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656" y="4365939"/>
            <a:ext cx="1621184" cy="1724664"/>
          </a:xfrm>
          <a:prstGeom prst="rect">
            <a:avLst/>
          </a:prstGeom>
        </p:spPr>
      </p:pic>
    </p:spTree>
    <p:extLst>
      <p:ext uri="{BB962C8B-B14F-4D97-AF65-F5344CB8AC3E}">
        <p14:creationId xmlns:p14="http://schemas.microsoft.com/office/powerpoint/2010/main" val="31136481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96374" y="3531865"/>
            <a:ext cx="8216900" cy="2586517"/>
          </a:xfrm>
          <a:prstGeom prst="roundRect">
            <a:avLst>
              <a:gd name="adj" fmla="val 44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テキスト ボックス 10"/>
          <p:cNvSpPr txBox="1">
            <a:spLocks noChangeArrowheads="1"/>
          </p:cNvSpPr>
          <p:nvPr/>
        </p:nvSpPr>
        <p:spPr bwMode="auto">
          <a:xfrm>
            <a:off x="585107" y="3547804"/>
            <a:ext cx="8271041"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特徴のある</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参考事例</a:t>
            </a:r>
          </a:p>
          <a:p>
            <a:pPr marL="1028700" lvl="1">
              <a:lnSpc>
                <a:spcPct val="150000"/>
              </a:lnSpc>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富士見市　水谷東公民館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埼玉県）</a:t>
            </a:r>
          </a:p>
          <a:p>
            <a:pPr lvl="1" indent="0"/>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町会・社協、老人会、</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PTA</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等の地域団体の代表に小中学校長が</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加わって定期的に「地域連絡会」を開催し、各団体間の</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連絡調整や交流を図り、地域をあげた町づくり活動を展開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しており、公民館がコーディネート役を担っている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endPar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宇都宮市　南生涯学習センター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栃木県）</a:t>
            </a:r>
          </a:p>
          <a:p>
            <a:pPr lvl="1" indent="0"/>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生涯学習と市民活動支援機能をあわせもつ施設（地区市民センター・市民活動</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センター等）として運営するために、配属の常勤職員は教育委員会と市長部局</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との併任としている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拠点（公民館・学校</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93</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84188" y="1195388"/>
            <a:ext cx="8209051"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公民館や学校を社会参加の活動の拠点と</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150000"/>
              </a:lnSpc>
              <a:buFont typeface="+mj-lt"/>
              <a:buAutoNum type="arabicPeriod"/>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公民館</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公民館を「生涯学習センター」「交流館」などに名称変更・転換している自治体も</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lnSpc>
                <a:spcPct val="200000"/>
              </a:lnSpc>
              <a:buFont typeface="Arial" panose="020B0604020202020204" pitchFamily="34" charset="0"/>
              <a:buChar cha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公民館の設置及び運営に関する基準（平成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年文部科学省告示）</a:t>
            </a:r>
          </a:p>
          <a:p>
            <a:pPr lvl="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第５条　　公民館は、ボランティアの養成のための研修会を開催する等の方法</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により、奉仕活動・体験活動に関する学習機会及び学習情報の提供</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の充実に努めるものとする</a:t>
            </a:r>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852242" y="2263349"/>
            <a:ext cx="7840997" cy="119325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586" y="3680410"/>
            <a:ext cx="1591490" cy="1370563"/>
          </a:xfrm>
          <a:prstGeom prst="rect">
            <a:avLst/>
          </a:prstGeom>
        </p:spPr>
      </p:pic>
    </p:spTree>
    <p:extLst>
      <p:ext uri="{BB962C8B-B14F-4D97-AF65-F5344CB8AC3E}">
        <p14:creationId xmlns:p14="http://schemas.microsoft.com/office/powerpoint/2010/main" val="31065881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拠点（公民館・学校</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）（続）</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94</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84188" y="1195388"/>
            <a:ext cx="8209051" cy="260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lnSpc>
                <a:spcPct val="150000"/>
              </a:lnSpc>
              <a:buFont typeface="+mj-lt"/>
              <a:buAutoNum type="arabicPeriod" startAt="2"/>
            </a:pP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学校</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学校は、さまざまな活動に使われ始めて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lnSpc>
                <a:spcPct val="200000"/>
              </a:lnSpc>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　文部科学省「</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余裕教室活用指針」</a:t>
            </a: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生涯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学習のニーズに応えるため余裕教室の活用を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勧める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buFont typeface="Arial" panose="020B0604020202020204" pitchFamily="34" charset="0"/>
              <a:buChar cha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　中央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教育審議会答申「今後の地方教育行政の在り方について</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学校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を地域</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コミュニティーの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拠点として地域住民の様々な学習、交流活動</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場</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活用</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endPar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52242" y="1958554"/>
            <a:ext cx="7840997" cy="164098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角丸四角形 9"/>
          <p:cNvSpPr/>
          <p:nvPr/>
        </p:nvSpPr>
        <p:spPr>
          <a:xfrm>
            <a:off x="496374" y="3803794"/>
            <a:ext cx="8216900" cy="2270445"/>
          </a:xfrm>
          <a:prstGeom prst="roundRect">
            <a:avLst>
              <a:gd name="adj" fmla="val 44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テキスト ボックス 10"/>
          <p:cNvSpPr txBox="1">
            <a:spLocks noChangeArrowheads="1"/>
          </p:cNvSpPr>
          <p:nvPr/>
        </p:nvSpPr>
        <p:spPr bwMode="auto">
          <a:xfrm>
            <a:off x="585107" y="3954203"/>
            <a:ext cx="827104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特徴のある</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参考事例</a:t>
            </a:r>
          </a:p>
          <a:p>
            <a:pPr marL="1028700" lvl="1">
              <a:lnSpc>
                <a:spcPct val="200000"/>
              </a:lnSpc>
              <a:buFont typeface="Arial" panose="020B0604020202020204" pitchFamily="34" charset="0"/>
              <a:buChar char="•"/>
            </a:pP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神戸市　学校施設開放事業　</a:t>
            </a:r>
            <a:r>
              <a:rPr lang="en-US" altLang="zh-TW" sz="14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兵庫県</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学校施設開放運営</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委員会（学区の地域</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住民によって</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構成</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される</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組織</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）が地域での生涯学習、スポーツ</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等さまざま</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な</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活動</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行うことにより、</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人との出会い</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やふれあいが</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生まれ</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それが新た</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コミュニティーづくりにつながっている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同様の取組が、横浜市、川崎市、市川市、海南市等</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で広がっている）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1899" y="4051587"/>
            <a:ext cx="1583284" cy="1362241"/>
          </a:xfrm>
          <a:prstGeom prst="rect">
            <a:avLst/>
          </a:prstGeom>
        </p:spPr>
      </p:pic>
    </p:spTree>
    <p:extLst>
      <p:ext uri="{BB962C8B-B14F-4D97-AF65-F5344CB8AC3E}">
        <p14:creationId xmlns:p14="http://schemas.microsoft.com/office/powerpoint/2010/main" val="40076470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7.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情報・表彰</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95</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84188" y="1195388"/>
            <a:ext cx="8359775"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メイリオ" panose="020B0604030504040204" pitchFamily="50" charset="-128"/>
              <a:buChar char="○"/>
            </a:pP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表彰</a:t>
            </a: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制度を</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広める</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Font typeface="メイリオ" panose="020B0604030504040204" pitchFamily="50" charset="-128"/>
              <a:buChar char="○"/>
            </a:pPr>
            <a:endParaRPr lang="en-US" altLang="ja-JP" sz="7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Font typeface="メイリオ" panose="020B0604030504040204" pitchFamily="50" charset="-128"/>
              <a:buChar char="○"/>
            </a:pP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参加のモデルとなる活動の情報を集め、マスコミ、</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ＩＴ</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関係</a:t>
            </a:r>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等の情報発信者等にその情報を提供</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96374" y="2411105"/>
            <a:ext cx="8216900" cy="3583295"/>
          </a:xfrm>
          <a:prstGeom prst="roundRect">
            <a:avLst>
              <a:gd name="adj" fmla="val 44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テキスト ボックス 8"/>
          <p:cNvSpPr txBox="1">
            <a:spLocks noChangeArrowheads="1"/>
          </p:cNvSpPr>
          <p:nvPr/>
        </p:nvSpPr>
        <p:spPr bwMode="auto">
          <a:xfrm>
            <a:off x="585107" y="2445402"/>
            <a:ext cx="8271041"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特徴の</a:t>
            </a:r>
            <a:r>
              <a:rPr lang="ja-JP" altLang="en-US" sz="1400" u="sng" dirty="0" smtClean="0">
                <a:latin typeface="メイリオ" panose="020B0604030504040204" pitchFamily="50" charset="-128"/>
                <a:ea typeface="メイリオ" panose="020B0604030504040204" pitchFamily="50" charset="-128"/>
                <a:cs typeface="メイリオ" panose="020B0604030504040204" pitchFamily="50" charset="-128"/>
              </a:rPr>
              <a:t>ある</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参考事例</a:t>
            </a:r>
          </a:p>
          <a:p>
            <a:pPr marL="1028700" lvl="1">
              <a:lnSpc>
                <a:spcPct val="150000"/>
              </a:lnSpc>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「企業フィランソロピー大賞」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公益社団法人日本フィランソロピー協会）</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自社</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の経営資源を有効に活かし、経営理念に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則って行っている社会</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貢献活動</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表彰制度</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「プラチナ・ギルド　アワード」（特定非営利活動法人プラチナ・ギルドの会）</a:t>
            </a: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男性企業ＯＢが立ち上げた</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がアクティブシニア</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の社会貢献</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活動を表彰する</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制度</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「ちば</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SSK</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プロジェクト高齢者地縁支え合い活動団体表彰」（千葉県）</a:t>
            </a: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SSK</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とは　“　しない、させない、孤立化を！　”</a:t>
            </a:r>
          </a:p>
          <a:p>
            <a:pPr marL="1028700" lvl="1">
              <a:buFont typeface="Arial" panose="020B0604020202020204" pitchFamily="34" charset="0"/>
              <a:buChar char="•"/>
            </a:pP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1028700" lvl="1">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「地域貢献活動団体の表彰」（鹿児島県</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特徴</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元気高齢者チャレンジ推進事業」</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の一環。地域</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社会</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の担い手と</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して行う高齢者の社会参加活動を</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indent="0"/>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重点的に表彰</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425" y="4731658"/>
            <a:ext cx="1653523" cy="1306284"/>
          </a:xfrm>
          <a:prstGeom prst="rect">
            <a:avLst/>
          </a:prstGeom>
        </p:spPr>
      </p:pic>
    </p:spTree>
    <p:extLst>
      <p:ext uri="{BB962C8B-B14F-4D97-AF65-F5344CB8AC3E}">
        <p14:creationId xmlns:p14="http://schemas.microsoft.com/office/powerpoint/2010/main" val="9453498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男性</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企業ＯＢの参加</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促進</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96</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84188" y="1195388"/>
            <a:ext cx="8359775"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2200"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男性企業ＯＢを助け合い活動に入れる方策を</a:t>
            </a:r>
            <a:r>
              <a:rPr lang="ja-JP" altLang="en-US"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すすめる</a:t>
            </a:r>
            <a:endParaRPr lang="en-US" altLang="ja-JP" sz="2200" dirty="0" smtClean="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メイリオ" panose="020B0604030504040204" pitchFamily="50" charset="-128"/>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男性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が得意とする分野の活動に誘い入れる</a:t>
            </a:r>
          </a:p>
          <a:p>
            <a:pPr>
              <a:lnSpc>
                <a:spcPct val="150000"/>
              </a:lnSpc>
            </a:pP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男性が得意とする分野の例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a:p>
            <a:pPr lvl="1">
              <a:lnSpc>
                <a:spcPct val="15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防災防犯、移動サービス、市民後見人、教育・観光ボランティア</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、事務</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・ＩＴ系の指導ボランティア、寄付募集活動、行政との交渉</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、広報紙</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作成</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lnSpc>
                <a:spcPct val="150000"/>
              </a:lnSpc>
            </a:pP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lnSpc>
                <a:spcPct val="150000"/>
              </a:lnSpc>
              <a:buFont typeface="Arial" panose="020B0604020202020204" pitchFamily="34" charset="0"/>
              <a:buChar char="•"/>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青</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パト隊</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（大阪府枚方市</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）など、見栄えのよい活動を好む男性が少なくない</a:t>
            </a:r>
          </a:p>
          <a:p>
            <a:pPr marL="742950" lvl="1" indent="-285750">
              <a:lnSpc>
                <a:spcPct val="150000"/>
              </a:lnSpc>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男性が得意とする分野を個別面接で調査している例も</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栃木県小山市</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大谷地区</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「協力カード」で調査）</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p>
          <a:p>
            <a:pPr>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○友人、妻など親しい仲間から誘い込む</a:t>
            </a:r>
          </a:p>
          <a:p>
            <a:pPr lvl="1">
              <a:lnSpc>
                <a:spcPct val="15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シャイ</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でプライドの高い男性を誘い込むのに</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効果的</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154" y="4040257"/>
            <a:ext cx="2024992" cy="2041301"/>
          </a:xfrm>
          <a:prstGeom prst="rect">
            <a:avLst/>
          </a:prstGeom>
        </p:spPr>
      </p:pic>
    </p:spTree>
    <p:extLst>
      <p:ext uri="{BB962C8B-B14F-4D97-AF65-F5344CB8AC3E}">
        <p14:creationId xmlns:p14="http://schemas.microsoft.com/office/powerpoint/2010/main" val="42904259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コンテンツ プレースホルダー 2"/>
          <p:cNvSpPr>
            <a:spLocks noGrp="1"/>
          </p:cNvSpPr>
          <p:nvPr>
            <p:ph idx="1"/>
          </p:nvPr>
        </p:nvSpPr>
        <p:spPr>
          <a:xfrm>
            <a:off x="628650" y="738188"/>
            <a:ext cx="8228013" cy="538162"/>
          </a:xfrm>
        </p:spPr>
        <p:txBody>
          <a:bodyPr/>
          <a:lstStyle/>
          <a:p>
            <a:pPr marL="0" indent="0">
              <a:buNone/>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男性企業ＯＢの参加</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促進（続）</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C5530C-105C-4A7E-B84A-4B4158E0E734}" type="slidenum">
              <a:rPr lang="ja-JP" altLang="en-US">
                <a:solidFill>
                  <a:srgbClr val="898989"/>
                </a:solidFill>
              </a:rPr>
              <a:pPr/>
              <a:t>97</a:t>
            </a:fld>
            <a:endParaRPr lang="en-US" altLang="ja-JP">
              <a:solidFill>
                <a:srgbClr val="898989"/>
              </a:solidFill>
            </a:endParaRPr>
          </a:p>
        </p:txBody>
      </p:sp>
      <p:sp>
        <p:nvSpPr>
          <p:cNvPr id="140291"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高齢者の社会参加</a:t>
            </a:r>
          </a:p>
        </p:txBody>
      </p:sp>
      <p:sp>
        <p:nvSpPr>
          <p:cNvPr id="7" name="正方形/長方形 6"/>
          <p:cNvSpPr/>
          <p:nvPr/>
        </p:nvSpPr>
        <p:spPr>
          <a:xfrm>
            <a:off x="395288" y="1138238"/>
            <a:ext cx="8448675" cy="5026025"/>
          </a:xfrm>
          <a:prstGeom prst="rect">
            <a:avLst/>
          </a:prstGeom>
          <a:noFill/>
          <a:ln w="3175">
            <a:solidFill>
              <a:srgbClr val="B39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0294" name="テキスト ボックス 9"/>
          <p:cNvSpPr txBox="1">
            <a:spLocks noChangeArrowheads="1"/>
          </p:cNvSpPr>
          <p:nvPr/>
        </p:nvSpPr>
        <p:spPr bwMode="auto">
          <a:xfrm>
            <a:off x="484188" y="1340528"/>
            <a:ext cx="8359775"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285750" indent="-285750">
              <a:lnSpc>
                <a:spcPct val="150000"/>
              </a:lnSpc>
              <a:buFont typeface="メイリオ" panose="020B0604030504040204" pitchFamily="50" charset="-128"/>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地域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に不足しているサービスの重要性に関する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情報を</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提供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し、男性の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果たすべき</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役割</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を提示</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して誘い入れる</a:t>
            </a:r>
          </a:p>
          <a:p>
            <a:pPr lvl="1">
              <a:lnSpc>
                <a:spcPct val="15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社会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情勢を展望して役割の意義を考える男性に有効</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50000"/>
              </a:lnSpc>
              <a:buFont typeface="メイリオ" panose="020B0604030504040204" pitchFamily="50" charset="-128"/>
              <a:buChar cha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報酬や金銭的評価に興味を示す男性に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有償ボラン</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ティア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勧める</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50000"/>
              </a:lnSpc>
              <a:buFont typeface="メイリオ" panose="020B0604030504040204" pitchFamily="50" charset="-128"/>
              <a:buChar char="○"/>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ct val="150000"/>
              </a:lnSpc>
              <a:buFont typeface="メイリオ" panose="020B0604030504040204" pitchFamily="50" charset="-128"/>
              <a:buChar char="○"/>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男性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OB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特別</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な関心を持っていないボランティア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活動に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誘い</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入れる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場合には、活動</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の見学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、活動者との交流</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などの段階</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踏んで</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その関心を引き出す</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950" y="1574800"/>
            <a:ext cx="2270727" cy="2474907"/>
          </a:xfrm>
          <a:prstGeom prst="rect">
            <a:avLst/>
          </a:prstGeom>
        </p:spPr>
      </p:pic>
    </p:spTree>
    <p:extLst>
      <p:ext uri="{BB962C8B-B14F-4D97-AF65-F5344CB8AC3E}">
        <p14:creationId xmlns:p14="http://schemas.microsoft.com/office/powerpoint/2010/main" val="14939982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a:spLocks noChangeArrowheads="1"/>
          </p:cNvSpPr>
          <p:nvPr/>
        </p:nvSpPr>
        <p:spPr bwMode="auto">
          <a:xfrm>
            <a:off x="1200150" y="3996500"/>
            <a:ext cx="7581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目標</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助け合い基金による財政支援によって、</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lvl="1"/>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自立性、自律性の高い助け合い活動を拡大する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041" name="タイトル 1"/>
          <p:cNvSpPr>
            <a:spLocks noGrp="1"/>
          </p:cNvSpPr>
          <p:nvPr>
            <p:ph type="ctrTitle"/>
          </p:nvPr>
        </p:nvSpPr>
        <p:spPr/>
        <p:txBody>
          <a:bodyPr/>
          <a:lstStyle/>
          <a:p>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助け合い基金</a:t>
            </a:r>
            <a: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600" dirty="0" smtClean="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043" name="タイトル 1"/>
          <p:cNvSpPr txBox="1">
            <a:spLocks/>
          </p:cNvSpPr>
          <p:nvPr/>
        </p:nvSpPr>
        <p:spPr bwMode="auto">
          <a:xfrm>
            <a:off x="484188" y="138113"/>
            <a:ext cx="851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lnSpc>
                <a:spcPct val="9000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足りない助け合い活動の創出（各論）</a:t>
            </a:r>
          </a:p>
        </p:txBody>
      </p:sp>
      <p:sp>
        <p:nvSpPr>
          <p:cNvPr id="2" name="スライド番号プレースホルダー 1"/>
          <p:cNvSpPr>
            <a:spLocks noGrp="1"/>
          </p:cNvSpPr>
          <p:nvPr>
            <p:ph type="sldNum" sz="quarter" idx="12"/>
          </p:nvPr>
        </p:nvSpPr>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9C8EAA2-FD00-4711-8F53-21206E62AEBA}" type="slidenum">
              <a:rPr lang="ja-JP" altLang="en-US">
                <a:solidFill>
                  <a:srgbClr val="898989"/>
                </a:solidFill>
              </a:rPr>
              <a:pPr/>
              <a:t>98</a:t>
            </a:fld>
            <a:endParaRPr lang="en-US" altLang="ja-JP">
              <a:solidFill>
                <a:srgbClr val="898989"/>
              </a:solidFill>
            </a:endParaRPr>
          </a:p>
        </p:txBody>
      </p:sp>
    </p:spTree>
    <p:extLst>
      <p:ext uri="{BB962C8B-B14F-4D97-AF65-F5344CB8AC3E}">
        <p14:creationId xmlns:p14="http://schemas.microsoft.com/office/powerpoint/2010/main" val="494125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8138</TotalTime>
  <Words>10323</Words>
  <Application>Microsoft Office PowerPoint</Application>
  <PresentationFormat>画面に合わせる (4:3)</PresentationFormat>
  <Paragraphs>2267</Paragraphs>
  <Slides>145</Slides>
  <Notes>145</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145</vt:i4>
      </vt:variant>
    </vt:vector>
  </HeadingPairs>
  <TitlesOfParts>
    <vt:vector size="159" baseType="lpstr">
      <vt:lpstr>HGPｺﾞｼｯｸM</vt:lpstr>
      <vt:lpstr>HGP創英角ｺﾞｼｯｸUB</vt:lpstr>
      <vt:lpstr>HGSｺﾞｼｯｸM</vt:lpstr>
      <vt:lpstr>HGS創英角ｺﾞｼｯｸUB</vt:lpstr>
      <vt:lpstr>HG丸ｺﾞｼｯｸM-PRO</vt:lpstr>
      <vt:lpstr>ＭＳ Ｐゴシック</vt:lpstr>
      <vt:lpstr>ＭＳ Ｐ明朝</vt:lpstr>
      <vt:lpstr>ＭＳ ゴシック</vt:lpstr>
      <vt:lpstr>メイリオ</vt:lpstr>
      <vt:lpstr>Arial</vt:lpstr>
      <vt:lpstr>Calibri</vt:lpstr>
      <vt:lpstr>Calibri Light</vt:lpstr>
      <vt:lpstr>Wingdings</vt:lpstr>
      <vt:lpstr>Office テーマ</vt:lpstr>
      <vt:lpstr>新地域支援 助け合い活動創出ブック</vt:lpstr>
      <vt:lpstr>PowerPoint プレゼンテーション</vt:lpstr>
      <vt:lpstr>PowerPoint プレゼンテーション</vt:lpstr>
      <vt:lpstr>PowerPoint プレゼンテーション</vt:lpstr>
      <vt:lpstr>1. 目指す地域像 </vt:lpstr>
      <vt:lpstr>1. 目指す地域像</vt:lpstr>
      <vt:lpstr>PowerPoint プレゼンテーション</vt:lpstr>
      <vt:lpstr>2. 足りない助け合い活動の      創出（総論）</vt:lpstr>
      <vt:lpstr>2-1. 足りない活動の把握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2-2. 足りない活動の      創出・通則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足りない助け合い活動の      創出（各論）</vt:lpstr>
      <vt:lpstr>3-1. 地縁活動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3-2. 居場所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3-3. 地域通貨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3-4. 有償ボランティア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3-5.「助け合い」としての 　　　　　　　　　　移動サービス</vt:lpstr>
      <vt:lpstr>PowerPoint プレゼンテーション</vt:lpstr>
      <vt:lpstr>PowerPoint プレゼンテーション</vt:lpstr>
      <vt:lpstr>PowerPoint プレゼンテーション</vt:lpstr>
      <vt:lpstr>PowerPoint プレゼンテーション</vt:lpstr>
      <vt:lpstr>3-6. 「助け合い」としての配食 </vt:lpstr>
      <vt:lpstr>PowerPoint プレゼンテーション</vt:lpstr>
      <vt:lpstr>PowerPoint プレゼンテーション</vt:lpstr>
      <vt:lpstr>PowerPoint プレゼンテーション</vt:lpstr>
      <vt:lpstr>PowerPoint プレゼンテーション</vt:lpstr>
      <vt:lpstr>3-7. 認知症者に対する地域支援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3-8. 高齢者の社会参加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3-９.助け合い基金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3-10. 他の制度と連携した 　　　　　助け合い活動の創出</vt:lpstr>
      <vt:lpstr>3-10. 他の制度と連携した 　　　　　助け合い活動の創出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3-10. 他の制度と連携した 　　　　　助け合い活動の創出</vt:lpstr>
      <vt:lpstr>PowerPoint プレゼンテーション</vt:lpstr>
      <vt:lpstr>PowerPoint プレゼンテーション</vt:lpstr>
      <vt:lpstr>3-10. 他の制度と連携した 　　　　　助け合い活動の創出</vt:lpstr>
      <vt:lpstr>PowerPoint プレゼンテーション</vt:lpstr>
      <vt:lpstr>２．地域での子育ての重要性</vt:lpstr>
      <vt:lpstr>３．地域の助け合いの力</vt:lpstr>
      <vt:lpstr>４．「居場所」における交流の事例</vt:lpstr>
      <vt:lpstr>５．新地域支援事業と子ども・子育て支援との連携</vt:lpstr>
      <vt:lpstr>3-10. 他の制度と連携した 　　　　　助け合い活動の創出</vt:lpstr>
      <vt:lpstr>PowerPoint プレゼンテーション</vt:lpstr>
      <vt:lpstr>PowerPoint プレゼンテーション</vt:lpstr>
      <vt:lpstr>4. ネットワークづくり </vt:lpstr>
      <vt:lpstr>4-1. ネットワークのイメージ図 </vt:lpstr>
      <vt:lpstr>PowerPoint プレゼンテーション</vt:lpstr>
      <vt:lpstr>4-2. ネットワークの種別 </vt:lpstr>
      <vt:lpstr>PowerPoint プレゼンテーション</vt:lpstr>
      <vt:lpstr>4-3. 個別ネットワーク </vt:lpstr>
      <vt:lpstr>PowerPoint プレゼンテーション</vt:lpstr>
      <vt:lpstr>PowerPoint プレゼンテーション</vt:lpstr>
      <vt:lpstr>PowerPoint プレゼンテーション</vt:lpstr>
      <vt:lpstr>4-4. 事業者間ネットワーク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4-5. 地縁組織とＮＰＯとの     ネットワーク </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sawayakazaidan_jn</dc:creator>
  <cp:lastModifiedBy>村岡由紀奈</cp:lastModifiedBy>
  <cp:revision>678</cp:revision>
  <cp:lastPrinted>2015-03-26T06:55:47Z</cp:lastPrinted>
  <dcterms:created xsi:type="dcterms:W3CDTF">2014-08-20T01:36:34Z</dcterms:created>
  <dcterms:modified xsi:type="dcterms:W3CDTF">2015-12-10T02:34:42Z</dcterms:modified>
</cp:coreProperties>
</file>